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6"/>
  </p:notesMasterIdLst>
  <p:sldIdLst>
    <p:sldId id="2147476898" r:id="rId3"/>
    <p:sldId id="2147476868" r:id="rId4"/>
    <p:sldId id="21474768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E79C9-EBF1-48C2-BD7C-4E716AD30888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CBDC7-C324-43EF-90B8-34BDC66DC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2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D317BB-DAD7-4BF2-BB18-A228547971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564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D317BB-DAD7-4BF2-BB18-A2285479717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445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D317BB-DAD7-4BF2-BB18-A2285479717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641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/>
        </p:nvGrpSpPr>
        <p:grpSpPr bwMode="auto">
          <a:xfrm>
            <a:off x="1" y="758752"/>
            <a:ext cx="6099248" cy="6099248"/>
            <a:chOff x="0" y="12289"/>
            <a:chExt cx="3550" cy="3551"/>
          </a:xfrm>
          <a:solidFill>
            <a:srgbClr val="1B4388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 i="0">
                <a:solidFill>
                  <a:srgbClr val="1B4388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2266D4FB-76F9-38E8-6765-410E345AAF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7299" y="5626315"/>
            <a:ext cx="2941326" cy="9479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FAD7C6-D8E8-4F48-3736-AC43115E7B7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/>
              <a:t>‹#›</a:t>
            </a:fld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405690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F7E94-E848-5830-F891-35A86CED0FA0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28593" y="1564191"/>
            <a:ext cx="10847408" cy="47784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3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E0A64-3341-4E6A-949B-C69E27AE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367370"/>
            <a:ext cx="10515600" cy="465425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F230BE6-4EA3-47C2-9120-989F2E43E5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8591" y="922629"/>
            <a:ext cx="8981122" cy="54895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86E8B-23C0-437C-0EA4-616C248FD8C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3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F7E94-E848-5830-F891-35A86CED0FA0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100000">
                <a:schemeClr val="accent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28593" y="1564191"/>
            <a:ext cx="10847408" cy="47784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4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E0A64-3341-4E6A-949B-C69E27AE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367370"/>
            <a:ext cx="10515600" cy="465425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F230BE6-4EA3-47C2-9120-989F2E43E5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8591" y="922629"/>
            <a:ext cx="8981122" cy="54895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86E8B-23C0-437C-0EA4-616C248FD8C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756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/>
        </p:nvGrpSpPr>
        <p:grpSpPr bwMode="auto">
          <a:xfrm>
            <a:off x="1" y="758752"/>
            <a:ext cx="6099248" cy="6099248"/>
            <a:chOff x="0" y="12289"/>
            <a:chExt cx="3550" cy="3551"/>
          </a:xfrm>
          <a:solidFill>
            <a:srgbClr val="1B4388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 i="0">
                <a:solidFill>
                  <a:srgbClr val="1B4388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740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10C66-2FF2-41F8-98FA-BE498336964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851A3FD-B717-4588-9809-4FFAC5FF47A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06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10C66-2FF2-41F8-98FA-BE498336964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851A3FD-B717-4588-9809-4FFAC5FF47A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97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456A72-4790-752A-3C6B-C9F1AE242EBB}"/>
              </a:ext>
            </a:extLst>
          </p:cNvPr>
          <p:cNvSpPr/>
          <p:nvPr userDrawn="1"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573" y="116851"/>
            <a:ext cx="1057773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989502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167EC4-DD9D-FA25-8C52-EE20D54AB50E}"/>
              </a:ext>
            </a:extLst>
          </p:cNvPr>
          <p:cNvSpPr/>
          <p:nvPr userDrawn="1"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82E978B-47C8-DCDC-2F63-DA617C8884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7" name="Google Shape;11;p1">
            <a:extLst>
              <a:ext uri="{FF2B5EF4-FFF2-40B4-BE49-F238E27FC236}">
                <a16:creationId xmlns:a16="http://schemas.microsoft.com/office/drawing/2014/main" id="{2D28AD3A-1FDB-2CA3-2A3D-A7A0E95C0BFD}"/>
              </a:ext>
            </a:extLst>
          </p:cNvPr>
          <p:cNvSpPr txBox="1"/>
          <p:nvPr userDrawn="1"/>
        </p:nvSpPr>
        <p:spPr>
          <a:xfrm>
            <a:off x="10311740" y="54065"/>
            <a:ext cx="1832759" cy="261580"/>
          </a:xfrm>
          <a:prstGeom prst="rect">
            <a:avLst/>
          </a:prstGeom>
          <a:solidFill>
            <a:schemeClr val="accent1">
              <a:lumMod val="20000"/>
              <a:lumOff val="80000"/>
              <a:alpha val="67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rgbClr val="DC3545"/>
                </a:solidFill>
                <a:latin typeface="+mn-lt"/>
                <a:ea typeface="Roboto"/>
                <a:cs typeface="Arial" panose="020B0604020202020204" pitchFamily="34" charset="0"/>
                <a:sym typeface="Roboto"/>
              </a:rPr>
              <a:t>CONFIDENTIAL WORKING PAPERS OF THE GOVERNOR</a:t>
            </a:r>
            <a:endParaRPr sz="500" b="1">
              <a:solidFill>
                <a:srgbClr val="DC3545"/>
              </a:solidFill>
              <a:latin typeface="+mn-lt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1" y="172142"/>
            <a:ext cx="1057773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2800" b="1" i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346033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2CC63-C628-4456-9B92-DA4E670BAC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D7DDF5-2B83-1A23-D407-B557F9C87EAA}"/>
              </a:ext>
            </a:extLst>
          </p:cNvPr>
          <p:cNvSpPr/>
          <p:nvPr/>
        </p:nvSpPr>
        <p:spPr>
          <a:xfrm>
            <a:off x="0" y="2682240"/>
            <a:ext cx="8158480" cy="1493520"/>
          </a:xfrm>
          <a:prstGeom prst="rect">
            <a:avLst/>
          </a:prstGeom>
          <a:solidFill>
            <a:srgbClr val="1B4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D5FCF6A5-C14F-DAA2-4EEB-94B3277FFC1D}"/>
              </a:ext>
            </a:extLst>
          </p:cNvPr>
          <p:cNvSpPr/>
          <p:nvPr/>
        </p:nvSpPr>
        <p:spPr>
          <a:xfrm flipH="1" flipV="1">
            <a:off x="6767922" y="2682240"/>
            <a:ext cx="1065437" cy="149352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E6369A-B6B9-1E70-8254-1CD8F741AEA6}"/>
              </a:ext>
            </a:extLst>
          </p:cNvPr>
          <p:cNvSpPr/>
          <p:nvPr/>
        </p:nvSpPr>
        <p:spPr>
          <a:xfrm>
            <a:off x="7833359" y="2682240"/>
            <a:ext cx="325121" cy="1493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73A56A1F-B51A-4AD6-EC35-F7BA239E6B2E}"/>
              </a:ext>
            </a:extLst>
          </p:cNvPr>
          <p:cNvSpPr/>
          <p:nvPr/>
        </p:nvSpPr>
        <p:spPr>
          <a:xfrm flipH="1" flipV="1">
            <a:off x="6913878" y="2682240"/>
            <a:ext cx="817881" cy="1127760"/>
          </a:xfrm>
          <a:prstGeom prst="rtTriangle">
            <a:avLst/>
          </a:prstGeom>
          <a:solidFill>
            <a:srgbClr val="A22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83" y="3336928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18">
            <a:extLst>
              <a:ext uri="{FF2B5EF4-FFF2-40B4-BE49-F238E27FC236}">
                <a16:creationId xmlns:a16="http://schemas.microsoft.com/office/drawing/2014/main" id="{E5A5584B-853F-1E04-F463-174BDCE27F46}"/>
              </a:ext>
            </a:extLst>
          </p:cNvPr>
          <p:cNvSpPr txBox="1">
            <a:spLocks/>
          </p:cNvSpPr>
          <p:nvPr/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94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Introduction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/>
        </p:nvGrpSpPr>
        <p:grpSpPr bwMode="auto">
          <a:xfrm rot="5400000" flipH="1" flipV="1">
            <a:off x="9232774" y="3898774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2" name="Slide Number Placeholder 18">
            <a:extLst>
              <a:ext uri="{FF2B5EF4-FFF2-40B4-BE49-F238E27FC236}">
                <a16:creationId xmlns:a16="http://schemas.microsoft.com/office/drawing/2014/main" id="{4FF50EE6-B5F0-5F7E-DCDB-2FD9D286E7F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1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Introduction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/>
        </p:nvGrpSpPr>
        <p:grpSpPr bwMode="auto">
          <a:xfrm rot="5400000" flipH="1" flipV="1">
            <a:off x="9232774" y="3898774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2" name="Slide Number Placeholder 18">
            <a:extLst>
              <a:ext uri="{FF2B5EF4-FFF2-40B4-BE49-F238E27FC236}">
                <a16:creationId xmlns:a16="http://schemas.microsoft.com/office/drawing/2014/main" id="{4FF50EE6-B5F0-5F7E-DCDB-2FD9D286E7F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50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59B76D-F793-BD75-2C67-41FA80878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E02B81-8D22-EF38-5890-2A2A61FA4563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512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ntroduction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/>
        </p:nvGrpSpPr>
        <p:grpSpPr bwMode="auto">
          <a:xfrm rot="5400000" flipH="1" flipV="1">
            <a:off x="9232774" y="3898774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2" name="Slide Number Placeholder 18">
            <a:extLst>
              <a:ext uri="{FF2B5EF4-FFF2-40B4-BE49-F238E27FC236}">
                <a16:creationId xmlns:a16="http://schemas.microsoft.com/office/drawing/2014/main" id="{4FF50EE6-B5F0-5F7E-DCDB-2FD9D286E7F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26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/>
        </p:nvGrpSpPr>
        <p:grpSpPr bwMode="auto">
          <a:xfrm rot="5400000" flipH="1" flipV="1">
            <a:off x="9232774" y="3898774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2" name="Slide Number Placeholder 18">
            <a:extLst>
              <a:ext uri="{FF2B5EF4-FFF2-40B4-BE49-F238E27FC236}">
                <a16:creationId xmlns:a16="http://schemas.microsoft.com/office/drawing/2014/main" id="{4FF50EE6-B5F0-5F7E-DCDB-2FD9D286E7F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15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84536E-AD08-4371-85E9-A816C30B6A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Slide Number Placeholder 18">
            <a:extLst>
              <a:ext uri="{FF2B5EF4-FFF2-40B4-BE49-F238E27FC236}">
                <a16:creationId xmlns:a16="http://schemas.microsoft.com/office/drawing/2014/main" id="{7C7DF5D0-C8BD-4B12-79C5-80FDB5128CF7}"/>
              </a:ext>
            </a:extLst>
          </p:cNvPr>
          <p:cNvSpPr txBox="1">
            <a:spLocks/>
          </p:cNvSpPr>
          <p:nvPr/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89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rgbClr val="1B4388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rgbClr val="F18C2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5880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040329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42D896-6ACC-40D7-8D8B-F9AF3E7DE1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7" name="Slide Number Placeholder 18">
            <a:extLst>
              <a:ext uri="{FF2B5EF4-FFF2-40B4-BE49-F238E27FC236}">
                <a16:creationId xmlns:a16="http://schemas.microsoft.com/office/drawing/2014/main" id="{914644CC-2B1D-BBD7-AA7E-52CB9FBDF876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51732" y="6456045"/>
            <a:ext cx="523240" cy="247651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38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Shape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5132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Shap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0184F-2619-4333-B49F-C7ACE8B2C3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A1C65-B00C-4CA4-83B6-3DFA3DF9629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2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6" name="Text Placeholder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Text Placeholder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6DFD4-BF8C-4939-874D-85B7DF956768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3856F-38E9-4BBF-93D8-0F8AC2E0E6C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913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060DA6-6E6F-47BF-9680-1B030F525D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8F140D-2B48-4E31-9E97-08B68ABBAC1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8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rgbClr val="A2284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rgbClr val="1B4388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59B76D-F793-BD75-2C67-41FA80878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DA206DD-6CFC-233E-1057-646B3EA941E1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794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9B87D-E8CF-49AE-9326-2FEED2392F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139CE-3E4D-4224-B157-2D29EC10FE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83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>
          <p15:clr>
            <a:srgbClr val="FBAE40"/>
          </p15:clr>
        </p15:guide>
        <p15:guide id="11" pos="2880">
          <p15:clr>
            <a:srgbClr val="FBAE40"/>
          </p15:clr>
        </p15:guide>
        <p15:guide id="12" orient="horz" pos="175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F2453-9E16-47FE-A8ED-4661246DE59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/>
          <a:lstStyle/>
          <a:p>
            <a:endParaRPr lang="en-US" b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6E9EA-D950-424A-BC92-F6794D6E5D67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/>
          <a:lstStyle/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0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23660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F7E94-E848-5830-F891-35A86CED0FA0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28593" y="1564191"/>
            <a:ext cx="10847408" cy="47784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E0A64-3341-4E6A-949B-C69E27AE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367370"/>
            <a:ext cx="10515600" cy="465425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F230BE6-4EA3-47C2-9120-989F2E43E5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8591" y="922629"/>
            <a:ext cx="8981122" cy="54895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86E8B-23C0-437C-0EA4-616C248FD8C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66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6105953" cy="725292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>
            <a:grpSpLocks noChangeAspect="1"/>
          </p:cNvGrpSpPr>
          <p:nvPr/>
        </p:nvGrpSpPr>
        <p:grpSpPr>
          <a:xfrm>
            <a:off x="7661667" y="0"/>
            <a:ext cx="4530333" cy="2514600"/>
            <a:chOff x="5612972" y="1"/>
            <a:chExt cx="6615961" cy="3672246"/>
          </a:xfrm>
        </p:grpSpPr>
        <p:sp>
          <p:nvSpPr>
            <p:cNvPr id="28" name="AutoShap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1B4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A22844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rgbClr val="F18C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E8AC3B-D55D-D32C-4F59-53D251B79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320A07-CE6F-59FE-042B-27991135E66D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108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19255D-5501-9FF8-1E03-5C2A34165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AD0618-888B-9736-6D44-64A21D6D860A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D2D97F-B032-2B30-D87A-D7D8604ECD86}"/>
              </a:ext>
            </a:extLst>
          </p:cNvPr>
          <p:cNvSpPr/>
          <p:nvPr/>
        </p:nvSpPr>
        <p:spPr>
          <a:xfrm>
            <a:off x="964023" y="1526283"/>
            <a:ext cx="1680347" cy="74926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785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3BB326F-ECEA-3E11-2F57-D89D48F1BF76}"/>
              </a:ext>
            </a:extLst>
          </p:cNvPr>
          <p:cNvSpPr/>
          <p:nvPr/>
        </p:nvSpPr>
        <p:spPr>
          <a:xfrm>
            <a:off x="0" y="0"/>
            <a:ext cx="5369673" cy="6858000"/>
          </a:xfrm>
          <a:prstGeom prst="rect">
            <a:avLst/>
          </a:prstGeom>
          <a:gradFill flip="none" rotWithShape="1">
            <a:gsLst>
              <a:gs pos="0">
                <a:srgbClr val="1B4388">
                  <a:shade val="30000"/>
                  <a:satMod val="115000"/>
                </a:srgbClr>
              </a:gs>
              <a:gs pos="50000">
                <a:srgbClr val="1B4388">
                  <a:shade val="67500"/>
                  <a:satMod val="115000"/>
                </a:srgbClr>
              </a:gs>
              <a:gs pos="10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D302E539-34AB-3C1A-A081-DD2544D57507}"/>
              </a:ext>
            </a:extLst>
          </p:cNvPr>
          <p:cNvSpPr/>
          <p:nvPr/>
        </p:nvSpPr>
        <p:spPr>
          <a:xfrm>
            <a:off x="5369672" y="1"/>
            <a:ext cx="3918883" cy="6858000"/>
          </a:xfrm>
          <a:prstGeom prst="rtTriangle">
            <a:avLst/>
          </a:prstGeom>
          <a:solidFill>
            <a:srgbClr val="062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5F2B97BA-91F1-3E36-B4A2-8280BF574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17" y="3205174"/>
            <a:ext cx="4684990" cy="826999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tx1"/>
                </a:solidFill>
              </a:rPr>
              <a:t>Click to edit Master title style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917F45-5807-DA4F-672E-89E6110A77ED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tx1"/>
                </a:solidFill>
              </a:rPr>
              <a:t>‹#›</a:t>
            </a:fld>
            <a:endParaRPr lang="en-US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B456A72-4790-752A-3C6B-C9F1AE242EBB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243384"/>
            <a:ext cx="10901933" cy="357798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24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B7C244-11B9-EF5C-0843-7D44C3877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2C535B4-0880-251D-639F-88518BF980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8593" y="990618"/>
            <a:ext cx="10847408" cy="488422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62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62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62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62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62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A675B3-E052-B4E5-8616-6AC453FD70C8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F7E94-E848-5830-F891-35A86CED0FA0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28593" y="1564191"/>
            <a:ext cx="10847408" cy="47784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E0A64-3341-4E6A-949B-C69E27AE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367370"/>
            <a:ext cx="10515600" cy="465425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F230BE6-4EA3-47C2-9120-989F2E43E5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8591" y="922629"/>
            <a:ext cx="8981122" cy="54895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EB1DC1-E230-3FCC-0D07-F2CE5406F7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838" y="6387709"/>
            <a:ext cx="977463" cy="3150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F86E8B-23C0-437C-0EA4-616C248FD8C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3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F7E94-E848-5830-F891-35A86CED0FA0}"/>
              </a:ext>
            </a:extLst>
          </p:cNvPr>
          <p:cNvSpPr/>
          <p:nvPr/>
        </p:nvSpPr>
        <p:spPr>
          <a:xfrm>
            <a:off x="0" y="2339"/>
            <a:ext cx="12192000" cy="839888"/>
          </a:xfrm>
          <a:prstGeom prst="rect">
            <a:avLst/>
          </a:prstGeom>
          <a:gradFill flip="none" rotWithShape="1">
            <a:gsLst>
              <a:gs pos="0">
                <a:srgbClr val="003595">
                  <a:shade val="30000"/>
                  <a:satMod val="115000"/>
                </a:srgbClr>
              </a:gs>
              <a:gs pos="35000">
                <a:srgbClr val="003595">
                  <a:shade val="67500"/>
                  <a:satMod val="115000"/>
                </a:srgbClr>
              </a:gs>
              <a:gs pos="100000">
                <a:srgbClr val="223F8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28593" y="1564191"/>
            <a:ext cx="10847408" cy="47784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  <a:lvl2pPr marL="585906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46463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07021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667578" indent="-225349">
              <a:buFont typeface="Arial" panose="020B0604020202020204" pitchFamily="34" charset="0"/>
              <a:buChar char="•"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28591" y="203947"/>
            <a:ext cx="3355849" cy="15843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800" b="1" kern="0" cap="all" spc="197" baseline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  <a:ea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pPr marL="180278" lvl="0" indent="-180278" eaLnBrk="0" hangingPunct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E0A64-3341-4E6A-949B-C69E27AE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93" y="367370"/>
            <a:ext cx="10515600" cy="465425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Franklin Gothic Demi" panose="020B0703020102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F230BE6-4EA3-47C2-9120-989F2E43E5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8591" y="922629"/>
            <a:ext cx="8981122" cy="54895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86E8B-23C0-437C-0EA4-616C248FD8CC}"/>
              </a:ext>
            </a:extLst>
          </p:cNvPr>
          <p:cNvSpPr txBox="1"/>
          <p:nvPr/>
        </p:nvSpPr>
        <p:spPr>
          <a:xfrm>
            <a:off x="60325" y="6389579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9ED933B-A7CD-470B-AE21-D4AB51555875}" type="slidenum">
              <a:rPr lang="en-US" b="0" smtClean="0">
                <a:solidFill>
                  <a:schemeClr val="bg1"/>
                </a:solidFill>
              </a:rPr>
              <a:t>‹#›</a:t>
            </a:fld>
            <a:endParaRPr lang="en-US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03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3918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25C09-5620-14EE-4430-C491CBE0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9EF7D24-9F33-4DD3-9C1A-4741D975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38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8" r:id="rId22"/>
  </p:sldLayoutIdLst>
  <p:transition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B86D4FD-CA7F-354A-E538-B6FDCC1F9F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Template: START</a:t>
            </a:r>
          </a:p>
        </p:txBody>
      </p:sp>
      <p:sp>
        <p:nvSpPr>
          <p:cNvPr id="26" name="Title 25">
            <a:extLst>
              <a:ext uri="{FF2B5EF4-FFF2-40B4-BE49-F238E27FC236}">
                <a16:creationId xmlns:a16="http://schemas.microsoft.com/office/drawing/2014/main" id="{D482775F-C2DA-981D-391F-D35D71324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/>
          <a:p>
            <a:r>
              <a:rPr lang="en-US"/>
              <a:t>Template: S</a:t>
            </a:r>
            <a:r>
              <a:rPr lang="en-US" sz="2400"/>
              <a:t>trategic </a:t>
            </a:r>
            <a:r>
              <a:rPr lang="en-US"/>
              <a:t>p</a:t>
            </a:r>
            <a:r>
              <a:rPr lang="en-US" sz="2400"/>
              <a:t>lanning t</a:t>
            </a:r>
            <a:r>
              <a:rPr lang="en-US"/>
              <a:t>racking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E1246A-6D0B-3305-E1B1-1D0630D5C4B2}"/>
              </a:ext>
            </a:extLst>
          </p:cNvPr>
          <p:cNvGraphicFramePr>
            <a:graphicFrameLocks noGrp="1"/>
          </p:cNvGraphicFramePr>
          <p:nvPr/>
        </p:nvGraphicFramePr>
        <p:xfrm>
          <a:off x="496743" y="1049619"/>
          <a:ext cx="11212657" cy="2581454"/>
        </p:xfrm>
        <a:graphic>
          <a:graphicData uri="http://schemas.openxmlformats.org/drawingml/2006/table">
            <a:tbl>
              <a:tblPr firstRow="1" bandRow="1"/>
              <a:tblGrid>
                <a:gridCol w="1624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0000">
                  <a:extLst>
                    <a:ext uri="{9D8B030D-6E8A-4147-A177-3AD203B41FA5}">
                      <a16:colId xmlns:a16="http://schemas.microsoft.com/office/drawing/2014/main" val="4026474343"/>
                    </a:ext>
                  </a:extLst>
                </a:gridCol>
                <a:gridCol w="1198283">
                  <a:extLst>
                    <a:ext uri="{9D8B030D-6E8A-4147-A177-3AD203B41FA5}">
                      <a16:colId xmlns:a16="http://schemas.microsoft.com/office/drawing/2014/main" val="1960068568"/>
                    </a:ext>
                  </a:extLst>
                </a:gridCol>
                <a:gridCol w="1149057">
                  <a:extLst>
                    <a:ext uri="{9D8B030D-6E8A-4147-A177-3AD203B41FA5}">
                      <a16:colId xmlns:a16="http://schemas.microsoft.com/office/drawing/2014/main" val="3851961041"/>
                    </a:ext>
                  </a:extLst>
                </a:gridCol>
                <a:gridCol w="1035882">
                  <a:extLst>
                    <a:ext uri="{9D8B030D-6E8A-4147-A177-3AD203B41FA5}">
                      <a16:colId xmlns:a16="http://schemas.microsoft.com/office/drawing/2014/main" val="3649021887"/>
                    </a:ext>
                  </a:extLst>
                </a:gridCol>
                <a:gridCol w="4104906">
                  <a:extLst>
                    <a:ext uri="{9D8B030D-6E8A-4147-A177-3AD203B41FA5}">
                      <a16:colId xmlns:a16="http://schemas.microsoft.com/office/drawing/2014/main" val="1069341457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Goal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Action Item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Action Owner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Status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Completion Date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Context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Goal One Statement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Action item 1 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Committee 1 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Complete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7/1/2024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Details on status, decisions, risks, or factor impacting action item. 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1004260"/>
                  </a:ext>
                </a:extLst>
              </a:tr>
              <a:tr h="27432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Magazine versioning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616267"/>
                  </a:ext>
                </a:extLst>
              </a:tr>
              <a:tr h="27432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Small-scale marketing packages (e.g., Legal)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4984442"/>
                  </a:ext>
                </a:extLst>
              </a:tr>
              <a:tr h="27432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Template-based HTML design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275536"/>
                  </a:ext>
                </a:extLst>
              </a:tr>
              <a:tr h="27432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44865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428370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165070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29872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7EF74C9-013B-2B73-5238-B27FE3B1D742}"/>
              </a:ext>
            </a:extLst>
          </p:cNvPr>
          <p:cNvGraphicFramePr>
            <a:graphicFrameLocks noGrp="1"/>
          </p:cNvGraphicFramePr>
          <p:nvPr/>
        </p:nvGraphicFramePr>
        <p:xfrm>
          <a:off x="496744" y="3759004"/>
          <a:ext cx="11212656" cy="2581454"/>
        </p:xfrm>
        <a:graphic>
          <a:graphicData uri="http://schemas.openxmlformats.org/drawingml/2006/table">
            <a:tbl>
              <a:tblPr firstRow="1" bandRow="1"/>
              <a:tblGrid>
                <a:gridCol w="161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4599">
                  <a:extLst>
                    <a:ext uri="{9D8B030D-6E8A-4147-A177-3AD203B41FA5}">
                      <a16:colId xmlns:a16="http://schemas.microsoft.com/office/drawing/2014/main" val="4026474343"/>
                    </a:ext>
                  </a:extLst>
                </a:gridCol>
                <a:gridCol w="1020754">
                  <a:extLst>
                    <a:ext uri="{9D8B030D-6E8A-4147-A177-3AD203B41FA5}">
                      <a16:colId xmlns:a16="http://schemas.microsoft.com/office/drawing/2014/main" val="3851961041"/>
                    </a:ext>
                  </a:extLst>
                </a:gridCol>
                <a:gridCol w="1246116">
                  <a:extLst>
                    <a:ext uri="{9D8B030D-6E8A-4147-A177-3AD203B41FA5}">
                      <a16:colId xmlns:a16="http://schemas.microsoft.com/office/drawing/2014/main" val="3649021887"/>
                    </a:ext>
                  </a:extLst>
                </a:gridCol>
                <a:gridCol w="4099499">
                  <a:extLst>
                    <a:ext uri="{9D8B030D-6E8A-4147-A177-3AD203B41FA5}">
                      <a16:colId xmlns:a16="http://schemas.microsoft.com/office/drawing/2014/main" val="1069341457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Goal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Measure Description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Previous Measure 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Current Measure 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Context</a:t>
                      </a:r>
                    </a:p>
                  </a:txBody>
                  <a:tcPr marT="25807" marB="2580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Goal One Statement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Measure 1 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Detail on measure changes and key driver impacting measure. 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1004260"/>
                  </a:ext>
                </a:extLst>
              </a:tr>
              <a:tr h="54864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Magazine versioning</a:t>
                      </a: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Open Sans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616267"/>
                  </a:ext>
                </a:extLst>
              </a:tr>
              <a:tr h="5486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75252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baseline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15485" marB="15485" anchor="ctr">
                    <a:lnL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3066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0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1A4405-28DF-6581-5190-2F4056F5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/>
          <a:p>
            <a:r>
              <a:rPr lang="en-US"/>
              <a:t>Template: partnership charter </a:t>
            </a:r>
            <a:r>
              <a:rPr lang="en-US" i="1"/>
              <a:t>(1 of 2)</a:t>
            </a:r>
            <a:endParaRPr lang="en-US"/>
          </a:p>
        </p:txBody>
      </p:sp>
      <p:sp>
        <p:nvSpPr>
          <p:cNvPr id="2" name="Text Placeholder 26">
            <a:extLst>
              <a:ext uri="{FF2B5EF4-FFF2-40B4-BE49-F238E27FC236}">
                <a16:creationId xmlns:a16="http://schemas.microsoft.com/office/drawing/2014/main" id="{A0BE7F92-983D-9539-7E22-31253B73AD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8613" y="203200"/>
            <a:ext cx="4198563" cy="164170"/>
          </a:xfrm>
        </p:spPr>
        <p:txBody>
          <a:bodyPr/>
          <a:lstStyle/>
          <a:p>
            <a:r>
              <a:rPr lang="en-US"/>
              <a:t>Template: BUILD</a:t>
            </a:r>
          </a:p>
        </p:txBody>
      </p:sp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886D209C-D31D-433A-2CFD-8D7B135B43FB}"/>
              </a:ext>
            </a:extLst>
          </p:cNvPr>
          <p:cNvGraphicFramePr>
            <a:graphicFrameLocks noGrp="1"/>
          </p:cNvGraphicFramePr>
          <p:nvPr/>
        </p:nvGraphicFramePr>
        <p:xfrm>
          <a:off x="378435" y="996965"/>
          <a:ext cx="11260720" cy="5182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5887">
                  <a:extLst>
                    <a:ext uri="{9D8B030D-6E8A-4147-A177-3AD203B41FA5}">
                      <a16:colId xmlns:a16="http://schemas.microsoft.com/office/drawing/2014/main" val="3752536513"/>
                    </a:ext>
                  </a:extLst>
                </a:gridCol>
                <a:gridCol w="9674833">
                  <a:extLst>
                    <a:ext uri="{9D8B030D-6E8A-4147-A177-3AD203B41FA5}">
                      <a16:colId xmlns:a16="http://schemas.microsoft.com/office/drawing/2014/main" val="1338334593"/>
                    </a:ext>
                  </a:extLst>
                </a:gridCol>
              </a:tblGrid>
              <a:tr h="414843">
                <a:tc gridSpan="2">
                  <a:txBody>
                    <a:bodyPr/>
                    <a:lstStyle/>
                    <a:p>
                      <a:r>
                        <a:rPr lang="en-US" sz="140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Organization Purpose, Scope, and Goals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594589"/>
                  </a:ext>
                </a:extLst>
              </a:tr>
              <a:tr h="1735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PURPOSE OF ORGANIZATION: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 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292291"/>
                  </a:ext>
                </a:extLst>
              </a:tr>
              <a:tr h="19542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GOAL(S):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843328"/>
                  </a:ext>
                </a:extLst>
              </a:tr>
              <a:tr h="10785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DELIVERABLE(S):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kern="120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0121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8F73624-46BB-9244-71C7-021E8B09D61B}"/>
              </a:ext>
            </a:extLst>
          </p:cNvPr>
          <p:cNvSpPr txBox="1"/>
          <p:nvPr/>
        </p:nvSpPr>
        <p:spPr>
          <a:xfrm>
            <a:off x="6653996" y="6515211"/>
            <a:ext cx="60969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Used with permission from the Blue Ridge Partnership for Health Science Careers.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111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1A4405-28DF-6581-5190-2F4056F5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/>
          <a:p>
            <a:r>
              <a:rPr lang="en-US"/>
              <a:t>Template: partnership charter </a:t>
            </a:r>
            <a:r>
              <a:rPr lang="en-US" i="1"/>
              <a:t>(2 of 2)</a:t>
            </a:r>
            <a:endParaRPr lang="en-US"/>
          </a:p>
        </p:txBody>
      </p:sp>
      <p:sp>
        <p:nvSpPr>
          <p:cNvPr id="2" name="Text Placeholder 26">
            <a:extLst>
              <a:ext uri="{FF2B5EF4-FFF2-40B4-BE49-F238E27FC236}">
                <a16:creationId xmlns:a16="http://schemas.microsoft.com/office/drawing/2014/main" id="{A0BE7F92-983D-9539-7E22-31253B73AD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8613" y="203200"/>
            <a:ext cx="4198563" cy="164170"/>
          </a:xfrm>
        </p:spPr>
        <p:txBody>
          <a:bodyPr/>
          <a:lstStyle/>
          <a:p>
            <a:r>
              <a:rPr lang="en-US"/>
              <a:t>Template: BUILD</a:t>
            </a:r>
          </a:p>
        </p:txBody>
      </p:sp>
      <p:graphicFrame>
        <p:nvGraphicFramePr>
          <p:cNvPr id="3" name="Table 14">
            <a:extLst>
              <a:ext uri="{FF2B5EF4-FFF2-40B4-BE49-F238E27FC236}">
                <a16:creationId xmlns:a16="http://schemas.microsoft.com/office/drawing/2014/main" id="{60D60168-CA0B-70A6-5E6D-6CABC6AC17C2}"/>
              </a:ext>
            </a:extLst>
          </p:cNvPr>
          <p:cNvGraphicFramePr>
            <a:graphicFrameLocks noGrp="1"/>
          </p:cNvGraphicFramePr>
          <p:nvPr/>
        </p:nvGraphicFramePr>
        <p:xfrm>
          <a:off x="429115" y="996965"/>
          <a:ext cx="11217970" cy="5138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618">
                  <a:extLst>
                    <a:ext uri="{9D8B030D-6E8A-4147-A177-3AD203B41FA5}">
                      <a16:colId xmlns:a16="http://schemas.microsoft.com/office/drawing/2014/main" val="3752536513"/>
                    </a:ext>
                  </a:extLst>
                </a:gridCol>
                <a:gridCol w="9674352">
                  <a:extLst>
                    <a:ext uri="{9D8B030D-6E8A-4147-A177-3AD203B41FA5}">
                      <a16:colId xmlns:a16="http://schemas.microsoft.com/office/drawing/2014/main" val="1338334593"/>
                    </a:ext>
                  </a:extLst>
                </a:gridCol>
              </a:tblGrid>
              <a:tr h="411480">
                <a:tc gridSpan="2">
                  <a:txBody>
                    <a:bodyPr/>
                    <a:lstStyle/>
                    <a:p>
                      <a:r>
                        <a:rPr lang="en-US" sz="140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Board Structure and Responsibilities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594589"/>
                  </a:ext>
                </a:extLst>
              </a:tr>
              <a:tr h="12179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BOARD MEMBERS: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8094142"/>
                  </a:ext>
                </a:extLst>
              </a:tr>
              <a:tr h="4308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REPORTING HIERARCHY: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8557603"/>
                  </a:ext>
                </a:extLst>
              </a:tr>
              <a:tr h="2071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TERM LENGTH: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2177472"/>
                  </a:ext>
                </a:extLst>
              </a:tr>
              <a:tr h="4308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MEETING CADENCE: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1974432"/>
                  </a:ext>
                </a:extLst>
              </a:tr>
              <a:tr h="24406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RESPONSIBILITIES OF BOARD MEMBERS:</a:t>
                      </a:r>
                      <a:endParaRPr lang="en-US" sz="12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 u="none" strike="noStrike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404858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7F362CB-856A-5CEF-F92D-65ADE71FBA6A}"/>
              </a:ext>
            </a:extLst>
          </p:cNvPr>
          <p:cNvSpPr txBox="1"/>
          <p:nvPr/>
        </p:nvSpPr>
        <p:spPr>
          <a:xfrm>
            <a:off x="6653996" y="6515211"/>
            <a:ext cx="60969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Used with permission from the Blue Ridge Partnership for Health Science Careers.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549688"/>
      </p:ext>
    </p:extLst>
  </p:cSld>
  <p:clrMapOvr>
    <a:masterClrMapping/>
  </p:clrMapOvr>
</p:sld>
</file>

<file path=ppt/theme/theme1.xml><?xml version="1.0" encoding="utf-8"?>
<a:theme xmlns:a="http://schemas.openxmlformats.org/drawingml/2006/main" name="Virginia Works Master">
  <a:themeElements>
    <a:clrScheme name="DWDA Brandin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595"/>
      </a:accent1>
      <a:accent2>
        <a:srgbClr val="2A7050"/>
      </a:accent2>
      <a:accent3>
        <a:srgbClr val="EE7623"/>
      </a:accent3>
      <a:accent4>
        <a:srgbClr val="9F2A42"/>
      </a:accent4>
      <a:accent5>
        <a:srgbClr val="3D7CC9"/>
      </a:accent5>
      <a:accent6>
        <a:srgbClr val="6FA088"/>
      </a:accent6>
      <a:hlink>
        <a:srgbClr val="0563C1"/>
      </a:hlink>
      <a:folHlink>
        <a:srgbClr val="954F72"/>
      </a:folHlink>
    </a:clrScheme>
    <a:fontScheme name="VA Works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400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Geometric annual presentation" id="{C1063DDD-BD45-4B17-8F67-69F4620CFA80}" vid="{EE925AA1-D437-4402-9126-83C39491158E}"/>
    </a:ext>
  </a:extLst>
</a:theme>
</file>

<file path=ppt/theme/theme2.xml><?xml version="1.0" encoding="utf-8"?>
<a:theme xmlns:a="http://schemas.openxmlformats.org/drawingml/2006/main" name="2_Theme1">
  <a:themeElements>
    <a:clrScheme name="Virginia Work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B4388"/>
      </a:accent1>
      <a:accent2>
        <a:srgbClr val="9F2743"/>
      </a:accent2>
      <a:accent3>
        <a:srgbClr val="F18C20"/>
      </a:accent3>
      <a:accent4>
        <a:srgbClr val="287151"/>
      </a:accent4>
      <a:accent5>
        <a:srgbClr val="3D7CC9"/>
      </a:accent5>
      <a:accent6>
        <a:srgbClr val="6FA088"/>
      </a:accent6>
      <a:hlink>
        <a:srgbClr val="FFB259"/>
      </a:hlink>
      <a:folHlink>
        <a:srgbClr val="E53E51"/>
      </a:folHlink>
    </a:clrScheme>
    <a:fontScheme name="Custom 2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annual presentation" id="{C1063DDD-BD45-4B17-8F67-69F4620CFA80}" vid="{EE925AA1-D437-4402-9126-83C39491158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158</Words>
  <Application>Microsoft Office PowerPoint</Application>
  <PresentationFormat>Widescreen</PresentationFormat>
  <Paragraphs>42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Arial</vt:lpstr>
      <vt:lpstr>Calibri</vt:lpstr>
      <vt:lpstr>Franklin Gothic Book</vt:lpstr>
      <vt:lpstr>Franklin Gothic Demi</vt:lpstr>
      <vt:lpstr>Segoe UI</vt:lpstr>
      <vt:lpstr>Wingdings</vt:lpstr>
      <vt:lpstr>Virginia Works Master</vt:lpstr>
      <vt:lpstr>2_Theme1</vt:lpstr>
      <vt:lpstr>Template: Strategic planning tracking</vt:lpstr>
      <vt:lpstr>Template: partnership charter (1 of 2)</vt:lpstr>
      <vt:lpstr>Template: partnership charter (2 of 2)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Overley, Nicole (GOV)</dc:creator>
  <cp:lastModifiedBy>Tutak, Jen</cp:lastModifiedBy>
  <cp:revision>5</cp:revision>
  <dcterms:created xsi:type="dcterms:W3CDTF">2024-08-22T23:21:01Z</dcterms:created>
  <dcterms:modified xsi:type="dcterms:W3CDTF">2024-09-04T14:07:44Z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2024-09-03T19:21:59Z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012f0a89-b114-4125-b9eb-2829f52c4de0</vt:lpwstr>
  </property>
  <property fmtid="{D5CDD505-2E9C-101B-9397-08002B2CF9AE}" pid="8" name="MSIP_Label_ea60d57e-af5b-4752-ac57-3e4f28ca11dc_ContentBits">
    <vt:lpwstr>0</vt:lpwstr>
  </property>
</Properties>
</file>