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381" r:id="rId2"/>
    <p:sldId id="382" r:id="rId3"/>
    <p:sldId id="302" r:id="rId4"/>
    <p:sldId id="301" r:id="rId5"/>
    <p:sldId id="364" r:id="rId6"/>
    <p:sldId id="263" r:id="rId7"/>
    <p:sldId id="264" r:id="rId8"/>
    <p:sldId id="392" r:id="rId9"/>
    <p:sldId id="365" r:id="rId10"/>
    <p:sldId id="314" r:id="rId11"/>
    <p:sldId id="323" r:id="rId12"/>
    <p:sldId id="387" r:id="rId13"/>
    <p:sldId id="388" r:id="rId14"/>
    <p:sldId id="389" r:id="rId15"/>
    <p:sldId id="390" r:id="rId16"/>
    <p:sldId id="391" r:id="rId17"/>
    <p:sldId id="371" r:id="rId18"/>
    <p:sldId id="366" r:id="rId19"/>
    <p:sldId id="367" r:id="rId20"/>
    <p:sldId id="368" r:id="rId21"/>
    <p:sldId id="369" r:id="rId22"/>
    <p:sldId id="370" r:id="rId23"/>
    <p:sldId id="332" r:id="rId24"/>
    <p:sldId id="333" r:id="rId25"/>
    <p:sldId id="334" r:id="rId26"/>
    <p:sldId id="376" r:id="rId27"/>
    <p:sldId id="377" r:id="rId28"/>
    <p:sldId id="378" r:id="rId29"/>
    <p:sldId id="384" r:id="rId30"/>
    <p:sldId id="385" r:id="rId31"/>
    <p:sldId id="345" r:id="rId32"/>
    <p:sldId id="335" r:id="rId33"/>
    <p:sldId id="348" r:id="rId34"/>
    <p:sldId id="339" r:id="rId35"/>
    <p:sldId id="349" r:id="rId36"/>
    <p:sldId id="340" r:id="rId37"/>
    <p:sldId id="341" r:id="rId38"/>
    <p:sldId id="342" r:id="rId39"/>
    <p:sldId id="343" r:id="rId40"/>
    <p:sldId id="344" r:id="rId41"/>
    <p:sldId id="294" r:id="rId42"/>
    <p:sldId id="386" r:id="rId43"/>
    <p:sldId id="299" r:id="rId44"/>
    <p:sldId id="300" r:id="rId45"/>
  </p:sldIdLst>
  <p:sldSz cx="9144000" cy="6858000" type="screen4x3"/>
  <p:notesSz cx="6881813"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 y="120"/>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4D21B198-B11B-496B-BF79-B6407E1EB27A}" type="datetimeFigureOut">
              <a:rPr lang="en-US" smtClean="0"/>
              <a:t>4/22/2019</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B537B3C3-546A-49C8-BD7E-D62956669FDC}" type="slidenum">
              <a:rPr lang="en-US" smtClean="0"/>
              <a:t>‹#›</a:t>
            </a:fld>
            <a:endParaRPr lang="en-US"/>
          </a:p>
        </p:txBody>
      </p:sp>
    </p:spTree>
    <p:extLst>
      <p:ext uri="{BB962C8B-B14F-4D97-AF65-F5344CB8AC3E}">
        <p14:creationId xmlns:p14="http://schemas.microsoft.com/office/powerpoint/2010/main" val="426123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8D702D8-474D-41B4-8210-D77576C049BA}" type="datetimeFigureOut">
              <a:rPr lang="en-US" smtClean="0"/>
              <a:t>4/22/2019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F5FF812-2D58-4133-B587-2DF54304B3AE}" type="slidenum">
              <a:rPr lang="en-US" smtClean="0"/>
              <a:t>‹#›</a:t>
            </a:fld>
            <a:endParaRPr lang="en-US"/>
          </a:p>
        </p:txBody>
      </p:sp>
    </p:spTree>
    <p:extLst>
      <p:ext uri="{BB962C8B-B14F-4D97-AF65-F5344CB8AC3E}">
        <p14:creationId xmlns:p14="http://schemas.microsoft.com/office/powerpoint/2010/main" val="360484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endParaRPr/>
          </a:p>
        </p:txBody>
      </p:sp>
      <p:sp>
        <p:nvSpPr>
          <p:cNvPr id="74754" name="Rectangle 2"/>
          <p:cNvSpPr>
            <a:spLocks noGrp="1" noRot="1" noChangeAspect="1" noChangeArrowheads="1" noTextEdit="1"/>
          </p:cNvSpPr>
          <p:nvPr>
            <p:ph type="sldImg"/>
          </p:nvPr>
        </p:nvSpPr>
        <p:spPr>
          <a:xfrm>
            <a:off x="1117600" y="696913"/>
            <a:ext cx="4648200" cy="3486150"/>
          </a:xfrm>
        </p:spPr>
      </p:sp>
      <p:sp>
        <p:nvSpPr>
          <p:cNvPr id="74755" name="Rectangle 3"/>
          <p:cNvSpPr>
            <a:spLocks noGrp="1" noChangeArrowheads="1"/>
          </p:cNvSpPr>
          <p:nvPr>
            <p:ph type="body" idx="1"/>
          </p:nvPr>
        </p:nvSpPr>
        <p:spPr>
          <a:xfrm>
            <a:off x="918683" y="4415684"/>
            <a:ext cx="5044447" cy="4183168"/>
          </a:xfrm>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endParaRPr/>
          </a:p>
        </p:txBody>
      </p:sp>
      <p:sp>
        <p:nvSpPr>
          <p:cNvPr id="142338" name="Rectangle 2"/>
          <p:cNvSpPr>
            <a:spLocks noGrp="1" noRot="1" noChangeAspect="1" noChangeArrowheads="1" noTextEdit="1"/>
          </p:cNvSpPr>
          <p:nvPr>
            <p:ph type="sldImg"/>
          </p:nvPr>
        </p:nvSpPr>
        <p:spPr/>
      </p:sp>
      <p:sp>
        <p:nvSpPr>
          <p:cNvPr id="142339" name="Rectangle 3"/>
          <p:cNvSpPr>
            <a:spLocks noGrp="1" noChangeArrowheads="1"/>
          </p:cNvSpPr>
          <p:nvPr>
            <p:ph type="body" idx="1"/>
          </p:nvPr>
        </p:nvSpPr>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endParaRPr/>
          </a:p>
        </p:txBody>
      </p:sp>
      <p:sp>
        <p:nvSpPr>
          <p:cNvPr id="63490" name="Rectangle 2"/>
          <p:cNvSpPr>
            <a:spLocks noGrp="1" noRot="1" noChangeAspect="1" noChangeArrowheads="1" noTextEdit="1"/>
          </p:cNvSpPr>
          <p:nvPr>
            <p:ph type="sldImg"/>
          </p:nvPr>
        </p:nvSpPr>
        <p:spPr>
          <a:xfrm>
            <a:off x="1117600" y="696913"/>
            <a:ext cx="4648200" cy="3486150"/>
          </a:xfrm>
        </p:spPr>
      </p:sp>
      <p:sp>
        <p:nvSpPr>
          <p:cNvPr id="63491" name="Rectangle 3"/>
          <p:cNvSpPr>
            <a:spLocks noGrp="1" noChangeArrowheads="1"/>
          </p:cNvSpPr>
          <p:nvPr>
            <p:ph type="body" idx="1"/>
          </p:nvPr>
        </p:nvSpPr>
        <p:spPr>
          <a:xfrm>
            <a:off x="688420" y="4415684"/>
            <a:ext cx="5504976" cy="4183168"/>
          </a:xfrm>
        </p:spPr>
        <p:txBody>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907140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318186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139000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158362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614356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2082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76910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9603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51735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635771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0561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07931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2858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90356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92014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E8F8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 name="Text Box 21"/>
          <p:cNvSpPr txBox="1">
            <a:spLocks noChangeArrowheads="1"/>
          </p:cNvSpPr>
          <p:nvPr/>
        </p:nvSpPr>
        <p:spPr bwMode="auto">
          <a:xfrm>
            <a:off x="0" y="6172200"/>
            <a:ext cx="9140825" cy="685800"/>
          </a:xfrm>
          <a:prstGeom prst="rect">
            <a:avLst/>
          </a:prstGeom>
          <a:solidFill>
            <a:srgbClr val="D6492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a:p>
        </p:txBody>
      </p:sp>
      <p:sp>
        <p:nvSpPr>
          <p:cNvPr id="1037" name="Text Box 13"/>
          <p:cNvSpPr txBox="1">
            <a:spLocks noChangeArrowheads="1"/>
          </p:cNvSpPr>
          <p:nvPr/>
        </p:nvSpPr>
        <p:spPr bwMode="auto">
          <a:xfrm>
            <a:off x="7896225" y="6362700"/>
            <a:ext cx="1323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chemeClr val="bg1"/>
                </a:solidFill>
                <a:latin typeface="Arial"/>
              </a:rPr>
              <a:t>kaufCAN.com</a:t>
            </a:r>
            <a:endParaRPr lang="en-US">
              <a:solidFill>
                <a:schemeClr val="bg1"/>
              </a:solidFill>
            </a:endParaRPr>
          </a:p>
        </p:txBody>
      </p:sp>
      <p:pic>
        <p:nvPicPr>
          <p:cNvPr id="1044" name="Picture 20" descr="KClogo_tag_White_Transparen"/>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52400" y="6300788"/>
            <a:ext cx="3352800" cy="4333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2pPr>
      <a:lvl3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3pPr>
      <a:lvl4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4pPr>
      <a:lvl5pPr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5pPr>
      <a:lvl6pPr marL="4572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6pPr>
      <a:lvl7pPr marL="9144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7pPr>
      <a:lvl8pPr marL="13716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8pPr>
      <a:lvl9pPr marL="1828800" algn="ctr" rtl="0" eaLnBrk="1" fontAlgn="base" hangingPunct="1">
        <a:spcBef>
          <a:spcPct val="0"/>
        </a:spcBef>
        <a:spcAft>
          <a:spcPct val="0"/>
        </a:spcAft>
        <a:defRPr sz="4400">
          <a:solidFill>
            <a:schemeClr val="bg1"/>
          </a:solidFill>
          <a:effectLst>
            <a:outerShdw blurRad="38100" dist="38100" dir="2700000" algn="tl">
              <a:srgbClr val="000000"/>
            </a:outerShdw>
          </a:effectLst>
          <a:latin typeface="Arial"/>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a:solidFill>
            <a:schemeClr val="bg1"/>
          </a:solidFill>
          <a:latin typeface="+mn-lt"/>
        </a:defRPr>
      </a:lvl4pPr>
      <a:lvl5pPr marL="2057400" indent="-228600" algn="l" rtl="0" eaLnBrk="1" fontAlgn="base" hangingPunct="1">
        <a:spcBef>
          <a:spcPct val="20000"/>
        </a:spcBef>
        <a:spcAft>
          <a:spcPct val="0"/>
        </a:spcAft>
        <a:buChar char="»"/>
        <a:defRPr>
          <a:solidFill>
            <a:schemeClr val="bg1"/>
          </a:solidFill>
          <a:latin typeface="+mn-lt"/>
        </a:defRPr>
      </a:lvl5pPr>
      <a:lvl6pPr marL="2514600" indent="-228600" algn="l" rtl="0" eaLnBrk="1" fontAlgn="base" hangingPunct="1">
        <a:spcBef>
          <a:spcPct val="20000"/>
        </a:spcBef>
        <a:spcAft>
          <a:spcPct val="0"/>
        </a:spcAft>
        <a:buChar char="»"/>
        <a:defRPr>
          <a:solidFill>
            <a:schemeClr val="bg1"/>
          </a:solidFill>
          <a:latin typeface="+mn-lt"/>
        </a:defRPr>
      </a:lvl6pPr>
      <a:lvl7pPr marL="2971800" indent="-228600" algn="l" rtl="0" eaLnBrk="1" fontAlgn="base" hangingPunct="1">
        <a:spcBef>
          <a:spcPct val="20000"/>
        </a:spcBef>
        <a:spcAft>
          <a:spcPct val="0"/>
        </a:spcAft>
        <a:buChar char="»"/>
        <a:defRPr>
          <a:solidFill>
            <a:schemeClr val="bg1"/>
          </a:solidFill>
          <a:latin typeface="+mn-lt"/>
        </a:defRPr>
      </a:lvl7pPr>
      <a:lvl8pPr marL="3429000" indent="-228600" algn="l" rtl="0" eaLnBrk="1" fontAlgn="base" hangingPunct="1">
        <a:spcBef>
          <a:spcPct val="20000"/>
        </a:spcBef>
        <a:spcAft>
          <a:spcPct val="0"/>
        </a:spcAft>
        <a:buChar char="»"/>
        <a:defRPr>
          <a:solidFill>
            <a:schemeClr val="bg1"/>
          </a:solidFill>
          <a:latin typeface="+mn-lt"/>
        </a:defRPr>
      </a:lvl8pPr>
      <a:lvl9pPr marL="3886200" indent="-228600" algn="l" rtl="0" eaLnBrk="1" fontAlgn="base" hangingPunct="1">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304800" y="304800"/>
            <a:ext cx="8534400" cy="2133600"/>
          </a:xfrm>
        </p:spPr>
        <p:txBody>
          <a:bodyPr/>
          <a:lstStyle/>
          <a:p>
            <a:r>
              <a:rPr lang="en-US" sz="5400" smtClean="0"/>
              <a:t>“$how </a:t>
            </a:r>
            <a:r>
              <a:rPr lang="en-US" sz="5400"/>
              <a:t>Me The Money</a:t>
            </a:r>
            <a:r>
              <a:rPr lang="en-US" sz="5400" smtClean="0"/>
              <a:t>!”:</a:t>
            </a:r>
            <a:br>
              <a:rPr lang="en-US" sz="5400" smtClean="0"/>
            </a:br>
            <a:r>
              <a:rPr lang="en-US" sz="4000" smtClean="0"/>
              <a:t>Wage-Hour Update for Government Contractors</a:t>
            </a:r>
            <a:endParaRPr lang="en-US" sz="4000"/>
          </a:p>
        </p:txBody>
      </p:sp>
      <p:sp>
        <p:nvSpPr>
          <p:cNvPr id="44035" name="Rectangle 3"/>
          <p:cNvSpPr>
            <a:spLocks noGrp="1" noChangeArrowheads="1"/>
          </p:cNvSpPr>
          <p:nvPr>
            <p:ph type="subTitle" idx="1"/>
          </p:nvPr>
        </p:nvSpPr>
        <p:spPr>
          <a:xfrm>
            <a:off x="762000" y="2209800"/>
            <a:ext cx="7696200" cy="3810000"/>
          </a:xfrm>
        </p:spPr>
        <p:txBody>
          <a:bodyPr/>
          <a:lstStyle/>
          <a:p>
            <a:endParaRPr lang="en-US"/>
          </a:p>
          <a:p>
            <a:pPr eaLnBrk="0" hangingPunct="0"/>
            <a:endParaRPr lang="en-US" smtClean="0">
              <a:solidFill>
                <a:srgbClr val="FFFFFF"/>
              </a:solidFill>
              <a:latin typeface="Arial"/>
            </a:endParaRPr>
          </a:p>
          <a:p>
            <a:pPr eaLnBrk="0" hangingPunct="0"/>
            <a:r>
              <a:rPr lang="en-US" smtClean="0">
                <a:solidFill>
                  <a:srgbClr val="FFFFFF"/>
                </a:solidFill>
                <a:latin typeface="Arial"/>
              </a:rPr>
              <a:t>VEC 2019 Employer Conference</a:t>
            </a:r>
          </a:p>
          <a:p>
            <a:pPr eaLnBrk="0" hangingPunct="0"/>
            <a:endParaRPr lang="en-US" smtClean="0">
              <a:solidFill>
                <a:srgbClr val="FFFFFF"/>
              </a:solidFill>
              <a:latin typeface="Arial"/>
            </a:endParaRPr>
          </a:p>
          <a:p>
            <a:pPr eaLnBrk="0" hangingPunct="0"/>
            <a:r>
              <a:rPr lang="en-US" smtClean="0">
                <a:solidFill>
                  <a:srgbClr val="FFFFFF"/>
                </a:solidFill>
                <a:latin typeface="Arial"/>
              </a:rPr>
              <a:t>Robert J. Barry</a:t>
            </a:r>
          </a:p>
          <a:p>
            <a:pPr eaLnBrk="0" hangingPunct="0"/>
            <a:r>
              <a:rPr lang="en-US" smtClean="0">
                <a:solidFill>
                  <a:srgbClr val="FFFFFF"/>
                </a:solidFill>
                <a:latin typeface="Arial"/>
              </a:rPr>
              <a:t>Randy </a:t>
            </a:r>
            <a:r>
              <a:rPr lang="en-US">
                <a:solidFill>
                  <a:srgbClr val="FFFFFF"/>
                </a:solidFill>
                <a:latin typeface="Arial"/>
              </a:rPr>
              <a:t>C. Sparks, Jr</a:t>
            </a:r>
            <a:r>
              <a:rPr lang="en-US" smtClean="0">
                <a:solidFill>
                  <a:srgbClr val="FFFFFF"/>
                </a:solidFill>
                <a:latin typeface="Arial"/>
              </a:rPr>
              <a:t>.</a:t>
            </a:r>
          </a:p>
          <a:p>
            <a:pPr eaLnBrk="0" hangingPunct="0"/>
            <a:r>
              <a:rPr lang="en-US" smtClean="0">
                <a:solidFill>
                  <a:srgbClr val="FFFFFF"/>
                </a:solidFill>
                <a:latin typeface="Arial"/>
              </a:rPr>
              <a:t>Kaufman </a:t>
            </a:r>
            <a:r>
              <a:rPr lang="en-US">
                <a:solidFill>
                  <a:srgbClr val="FFFFFF"/>
                </a:solidFill>
                <a:latin typeface="Arial"/>
              </a:rPr>
              <a:t>&amp; Canoles, </a:t>
            </a:r>
            <a:r>
              <a:rPr lang="en-US" smtClean="0">
                <a:solidFill>
                  <a:srgbClr val="FFFFFF"/>
                </a:solidFill>
                <a:latin typeface="Arial"/>
              </a:rPr>
              <a:t>P.C.</a:t>
            </a:r>
          </a:p>
          <a:p>
            <a:endParaRPr lang="en-US"/>
          </a:p>
        </p:txBody>
      </p:sp>
    </p:spTree>
    <p:extLst>
      <p:ext uri="{BB962C8B-B14F-4D97-AF65-F5344CB8AC3E}">
        <p14:creationId xmlns:p14="http://schemas.microsoft.com/office/powerpoint/2010/main" val="215832441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“White Collar” Exemption Basics</a:t>
            </a:r>
            <a:endParaRPr lang="en-US"/>
          </a:p>
        </p:txBody>
      </p:sp>
      <p:sp>
        <p:nvSpPr>
          <p:cNvPr id="3" name="Content Placeholder 2"/>
          <p:cNvSpPr>
            <a:spLocks noGrp="1"/>
          </p:cNvSpPr>
          <p:nvPr>
            <p:ph idx="1"/>
          </p:nvPr>
        </p:nvSpPr>
        <p:spPr>
          <a:xfrm>
            <a:off x="381000" y="2133600"/>
            <a:ext cx="8458200" cy="3733800"/>
          </a:xfrm>
        </p:spPr>
        <p:txBody>
          <a:bodyPr/>
          <a:lstStyle/>
          <a:p>
            <a:r>
              <a:rPr lang="en-US" sz="3600" smtClean="0"/>
              <a:t>Paid on a Salary Basis; </a:t>
            </a:r>
            <a:r>
              <a:rPr lang="en-US" sz="3600" b="1" u="sng" smtClean="0"/>
              <a:t>and</a:t>
            </a:r>
            <a:r>
              <a:rPr lang="en-US" sz="3600" smtClean="0"/>
              <a:t> </a:t>
            </a:r>
          </a:p>
          <a:p>
            <a:r>
              <a:rPr lang="en-US" sz="3600" smtClean="0"/>
              <a:t>Paid at least the minimum Salary Level; </a:t>
            </a:r>
            <a:r>
              <a:rPr lang="en-US" sz="3600" b="1" u="sng" smtClean="0"/>
              <a:t>and</a:t>
            </a:r>
          </a:p>
          <a:p>
            <a:r>
              <a:rPr lang="en-US" sz="3600" smtClean="0"/>
              <a:t>Performs Exempt Duties (as specified in regulations).</a:t>
            </a:r>
            <a:endParaRPr lang="en-US" sz="3600"/>
          </a:p>
        </p:txBody>
      </p:sp>
    </p:spTree>
    <p:extLst>
      <p:ext uri="{BB962C8B-B14F-4D97-AF65-F5344CB8AC3E}">
        <p14:creationId xmlns:p14="http://schemas.microsoft.com/office/powerpoint/2010/main" val="33340658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609600"/>
            <a:ext cx="7772400" cy="1143000"/>
          </a:xfrm>
          <a:noFill/>
        </p:spPr>
        <p:txBody>
          <a:bodyPr/>
          <a:lstStyle/>
          <a:p>
            <a:r>
              <a:rPr lang="en-US"/>
              <a:t>Salaried Basis of Payment</a:t>
            </a:r>
          </a:p>
        </p:txBody>
      </p:sp>
      <p:sp>
        <p:nvSpPr>
          <p:cNvPr id="73731" name="Rectangle 3"/>
          <p:cNvSpPr>
            <a:spLocks noGrp="1" noChangeArrowheads="1"/>
          </p:cNvSpPr>
          <p:nvPr>
            <p:ph type="body" idx="1"/>
          </p:nvPr>
        </p:nvSpPr>
        <p:spPr>
          <a:xfrm>
            <a:off x="381000" y="2057400"/>
            <a:ext cx="8458200" cy="4038600"/>
          </a:xfrm>
          <a:noFill/>
        </p:spPr>
        <p:txBody>
          <a:bodyPr/>
          <a:lstStyle/>
          <a:p>
            <a:pPr>
              <a:lnSpc>
                <a:spcPct val="90000"/>
              </a:lnSpc>
            </a:pPr>
            <a:r>
              <a:rPr lang="en-US" sz="2800"/>
              <a:t>To be paid on a “salaried basis,” employees must receive their full </a:t>
            </a:r>
            <a:r>
              <a:rPr lang="en-US" sz="2800" smtClean="0"/>
              <a:t>salary for </a:t>
            </a:r>
            <a:r>
              <a:rPr lang="en-US" sz="2800"/>
              <a:t>any week in which they perform work, regardless of number of hours worked.</a:t>
            </a:r>
          </a:p>
          <a:p>
            <a:pPr>
              <a:lnSpc>
                <a:spcPct val="90000"/>
              </a:lnSpc>
              <a:buFontTx/>
              <a:buNone/>
            </a:pPr>
            <a:endParaRPr lang="en-US" sz="900"/>
          </a:p>
          <a:p>
            <a:pPr>
              <a:lnSpc>
                <a:spcPct val="90000"/>
              </a:lnSpc>
            </a:pPr>
            <a:r>
              <a:rPr lang="en-US" sz="2800"/>
              <a:t>If employer makes improper deductions from salary, exemption will be lost:</a:t>
            </a:r>
          </a:p>
          <a:p>
            <a:pPr lvl="1">
              <a:lnSpc>
                <a:spcPct val="90000"/>
              </a:lnSpc>
            </a:pPr>
            <a:r>
              <a:rPr lang="en-US" sz="2400"/>
              <a:t>For the individual employee</a:t>
            </a:r>
          </a:p>
          <a:p>
            <a:pPr lvl="1">
              <a:lnSpc>
                <a:spcPct val="90000"/>
              </a:lnSpc>
            </a:pPr>
            <a:r>
              <a:rPr lang="en-US" sz="2400"/>
              <a:t>And all employees in same positions who are </a:t>
            </a:r>
            <a:r>
              <a:rPr lang="en-US" sz="2400" i="1"/>
              <a:t>subject to</a:t>
            </a:r>
            <a:r>
              <a:rPr lang="en-US" sz="2400"/>
              <a:t> similar deductions</a:t>
            </a:r>
          </a:p>
        </p:txBody>
      </p:sp>
    </p:spTree>
    <p:extLst>
      <p:ext uri="{BB962C8B-B14F-4D97-AF65-F5344CB8AC3E}">
        <p14:creationId xmlns:p14="http://schemas.microsoft.com/office/powerpoint/2010/main" val="19522937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smtClean="0"/>
              <a:t/>
            </a:r>
            <a:br>
              <a:rPr lang="en-US" sz="6600" smtClean="0"/>
            </a:br>
            <a:r>
              <a:rPr lang="en-US" sz="6600"/>
              <a:t/>
            </a:r>
            <a:br>
              <a:rPr lang="en-US" sz="6600"/>
            </a:br>
            <a:r>
              <a:rPr lang="en-US" sz="6600" smtClean="0"/>
              <a:t/>
            </a:r>
            <a:br>
              <a:rPr lang="en-US" sz="6600" smtClean="0"/>
            </a:br>
            <a:r>
              <a:rPr lang="en-US" sz="6600"/>
              <a:t/>
            </a:r>
            <a:br>
              <a:rPr lang="en-US" sz="6600"/>
            </a:br>
            <a:r>
              <a:rPr lang="en-US" sz="6600" smtClean="0"/>
              <a:t>So, What Has Changed?</a:t>
            </a:r>
            <a:endParaRPr lang="en-US" sz="6600"/>
          </a:p>
        </p:txBody>
      </p:sp>
    </p:spTree>
    <p:extLst>
      <p:ext uri="{BB962C8B-B14F-4D97-AF65-F5344CB8AC3E}">
        <p14:creationId xmlns:p14="http://schemas.microsoft.com/office/powerpoint/2010/main" val="8179164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304800"/>
            <a:ext cx="7772400" cy="1676400"/>
          </a:xfrm>
          <a:noFill/>
        </p:spPr>
        <p:txBody>
          <a:bodyPr/>
          <a:lstStyle/>
          <a:p>
            <a:r>
              <a:rPr lang="en-US" sz="4800" smtClean="0"/>
              <a:t>Biggest Change</a:t>
            </a:r>
            <a:endParaRPr lang="en-US" sz="4800"/>
          </a:p>
        </p:txBody>
      </p:sp>
      <p:sp>
        <p:nvSpPr>
          <p:cNvPr id="67587" name="Rectangle 3"/>
          <p:cNvSpPr>
            <a:spLocks noGrp="1" noChangeArrowheads="1"/>
          </p:cNvSpPr>
          <p:nvPr>
            <p:ph type="body" idx="1"/>
          </p:nvPr>
        </p:nvSpPr>
        <p:spPr>
          <a:xfrm>
            <a:off x="381000" y="2286000"/>
            <a:ext cx="8382000" cy="3505200"/>
          </a:xfrm>
          <a:noFill/>
        </p:spPr>
        <p:txBody>
          <a:bodyPr/>
          <a:lstStyle/>
          <a:p>
            <a:pPr marL="0" indent="0" algn="ctr">
              <a:lnSpc>
                <a:spcPct val="80000"/>
              </a:lnSpc>
              <a:buNone/>
            </a:pPr>
            <a:r>
              <a:rPr lang="en-US" sz="3600" b="1" smtClean="0">
                <a:effectLst>
                  <a:outerShdw blurRad="38100" dist="38100" dir="2700000" algn="tl">
                    <a:srgbClr val="000000">
                      <a:alpha val="43137"/>
                    </a:srgbClr>
                  </a:outerShdw>
                </a:effectLst>
              </a:rPr>
              <a:t>Increased Minimum Salary Level</a:t>
            </a:r>
          </a:p>
          <a:p>
            <a:pPr marL="0" indent="0" algn="ctr">
              <a:lnSpc>
                <a:spcPct val="80000"/>
              </a:lnSpc>
              <a:buNone/>
            </a:pPr>
            <a:endParaRPr lang="en-US" sz="3600" b="1">
              <a:effectLst>
                <a:outerShdw blurRad="38100" dist="38100" dir="2700000" algn="tl">
                  <a:srgbClr val="000000">
                    <a:alpha val="43137"/>
                  </a:srgbClr>
                </a:outerShdw>
              </a:effectLst>
            </a:endParaRPr>
          </a:p>
          <a:p>
            <a:pPr marL="0" indent="0" algn="ctr">
              <a:lnSpc>
                <a:spcPct val="80000"/>
              </a:lnSpc>
              <a:buNone/>
            </a:pPr>
            <a:r>
              <a:rPr lang="en-US" sz="3600" b="1" smtClean="0">
                <a:effectLst>
                  <a:outerShdw blurRad="38100" dist="38100" dir="2700000" algn="tl">
                    <a:srgbClr val="000000">
                      <a:alpha val="43137"/>
                    </a:srgbClr>
                  </a:outerShdw>
                </a:effectLst>
              </a:rPr>
              <a:t>$679 per week (or $35,308 annually)</a:t>
            </a:r>
            <a:endParaRPr lang="en-US" sz="3600" b="1">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stretch>
            <a:fillRect/>
          </a:stretch>
        </p:blipFill>
        <p:spPr>
          <a:xfrm>
            <a:off x="2209800" y="3962400"/>
            <a:ext cx="4877209" cy="1999608"/>
          </a:xfrm>
          <a:prstGeom prst="rect">
            <a:avLst/>
          </a:prstGeom>
        </p:spPr>
      </p:pic>
    </p:spTree>
    <p:extLst>
      <p:ext uri="{BB962C8B-B14F-4D97-AF65-F5344CB8AC3E}">
        <p14:creationId xmlns:p14="http://schemas.microsoft.com/office/powerpoint/2010/main" val="185899839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Changes</a:t>
            </a:r>
            <a:endParaRPr lang="en-US"/>
          </a:p>
        </p:txBody>
      </p:sp>
      <p:sp>
        <p:nvSpPr>
          <p:cNvPr id="3" name="Content Placeholder 2"/>
          <p:cNvSpPr>
            <a:spLocks noGrp="1"/>
          </p:cNvSpPr>
          <p:nvPr>
            <p:ph idx="1"/>
          </p:nvPr>
        </p:nvSpPr>
        <p:spPr>
          <a:xfrm>
            <a:off x="304800" y="1600200"/>
            <a:ext cx="8610600" cy="4495800"/>
          </a:xfrm>
        </p:spPr>
        <p:txBody>
          <a:bodyPr/>
          <a:lstStyle/>
          <a:p>
            <a:r>
              <a:rPr lang="en-US" smtClean="0"/>
              <a:t>Salary threshold for Highly Compensated Employee exemption will increase to $147,414</a:t>
            </a:r>
          </a:p>
          <a:p>
            <a:pPr lvl="1"/>
            <a:r>
              <a:rPr lang="en-US" smtClean="0"/>
              <a:t>Catch-up payment allowed if fall short of minimum</a:t>
            </a:r>
          </a:p>
          <a:p>
            <a:r>
              <a:rPr lang="en-US" smtClean="0"/>
              <a:t>May use nondiscretionary bonuses, incentive pay, or commissions to satisfy up to 10% of minimum salary level</a:t>
            </a:r>
          </a:p>
          <a:p>
            <a:pPr lvl="1"/>
            <a:r>
              <a:rPr lang="en-US" smtClean="0"/>
              <a:t>Must be paid on an annual or more frequent basis</a:t>
            </a:r>
          </a:p>
          <a:p>
            <a:pPr lvl="1"/>
            <a:r>
              <a:rPr lang="en-US" smtClean="0"/>
              <a:t>Catch-up payment allowed if fall short of minimum</a:t>
            </a:r>
          </a:p>
        </p:txBody>
      </p:sp>
    </p:spTree>
    <p:extLst>
      <p:ext uri="{BB962C8B-B14F-4D97-AF65-F5344CB8AC3E}">
        <p14:creationId xmlns:p14="http://schemas.microsoft.com/office/powerpoint/2010/main" val="4393914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6172200" cy="2438400"/>
          </a:xfrm>
        </p:spPr>
        <p:txBody>
          <a:bodyPr/>
          <a:lstStyle/>
          <a:p>
            <a:r>
              <a:rPr lang="en-US" smtClean="0"/>
              <a:t>   </a:t>
            </a:r>
            <a:r>
              <a:rPr lang="en-US" sz="6000" smtClean="0"/>
              <a:t>No Automatic Updates!</a:t>
            </a:r>
            <a:endParaRPr lang="en-US" sz="6000"/>
          </a:p>
        </p:txBody>
      </p:sp>
      <p:sp>
        <p:nvSpPr>
          <p:cNvPr id="3" name="Content Placeholder 2"/>
          <p:cNvSpPr>
            <a:spLocks noGrp="1"/>
          </p:cNvSpPr>
          <p:nvPr>
            <p:ph idx="1"/>
          </p:nvPr>
        </p:nvSpPr>
        <p:spPr>
          <a:xfrm>
            <a:off x="685800" y="3505200"/>
            <a:ext cx="7772400" cy="2133599"/>
          </a:xfrm>
        </p:spPr>
        <p:txBody>
          <a:bodyPr/>
          <a:lstStyle/>
          <a:p>
            <a:pPr marL="0" indent="0" algn="ctr">
              <a:buNone/>
            </a:pPr>
            <a:r>
              <a:rPr lang="en-US" sz="4000" smtClean="0">
                <a:effectLst>
                  <a:outerShdw blurRad="38100" dist="38100" dir="2700000" algn="tl">
                    <a:srgbClr val="000000">
                      <a:alpha val="43137"/>
                    </a:srgbClr>
                  </a:outerShdw>
                </a:effectLst>
              </a:rPr>
              <a:t>But, DOL has committed to reviewing the level every 4 years!</a:t>
            </a:r>
          </a:p>
          <a:p>
            <a:pPr marL="0" indent="0" algn="ctr">
              <a:buNone/>
            </a:pPr>
            <a:endParaRPr lang="en-US" smtClean="0"/>
          </a:p>
          <a:p>
            <a:pPr marL="0" indent="0" algn="ctr">
              <a:buNone/>
            </a:pPr>
            <a:endParaRPr lang="en-US"/>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762000"/>
            <a:ext cx="19050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0346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990600"/>
            <a:ext cx="7010400" cy="4572000"/>
          </a:xfrm>
          <a:prstGeom prst="rect">
            <a:avLst/>
          </a:prstGeom>
        </p:spPr>
      </p:pic>
    </p:spTree>
    <p:extLst>
      <p:ext uri="{BB962C8B-B14F-4D97-AF65-F5344CB8AC3E}">
        <p14:creationId xmlns:p14="http://schemas.microsoft.com/office/powerpoint/2010/main" val="20667352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609600"/>
            <a:ext cx="8001000" cy="5181600"/>
          </a:xfrm>
        </p:spPr>
        <p:txBody>
          <a:bodyPr/>
          <a:lstStyle/>
          <a:p>
            <a:r>
              <a:rPr lang="en-US" sz="5400" smtClean="0"/>
              <a:t>No Changes to the Duties Tests</a:t>
            </a:r>
            <a:br>
              <a:rPr lang="en-US" sz="5400" smtClean="0"/>
            </a:br>
            <a:r>
              <a:rPr lang="en-US" sz="5400" smtClean="0"/>
              <a:t/>
            </a:r>
            <a:br>
              <a:rPr lang="en-US" sz="5400" smtClean="0"/>
            </a:br>
            <a:r>
              <a:rPr lang="en-US" sz="3600" smtClean="0">
                <a:effectLst/>
              </a:rPr>
              <a:t>(even though DOL requested comments on whether changes should be made)</a:t>
            </a:r>
            <a:endParaRPr lang="en-US" sz="5400"/>
          </a:p>
        </p:txBody>
      </p:sp>
    </p:spTree>
    <p:extLst>
      <p:ext uri="{BB962C8B-B14F-4D97-AF65-F5344CB8AC3E}">
        <p14:creationId xmlns:p14="http://schemas.microsoft.com/office/powerpoint/2010/main" val="162013032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Executive Test Criteria</a:t>
            </a:r>
          </a:p>
        </p:txBody>
      </p:sp>
      <p:sp>
        <p:nvSpPr>
          <p:cNvPr id="7171" name="Rectangle 3"/>
          <p:cNvSpPr>
            <a:spLocks noGrp="1" noChangeArrowheads="1"/>
          </p:cNvSpPr>
          <p:nvPr>
            <p:ph type="body" idx="1"/>
          </p:nvPr>
        </p:nvSpPr>
        <p:spPr>
          <a:xfrm>
            <a:off x="381000" y="1828800"/>
            <a:ext cx="5715000" cy="4114800"/>
          </a:xfrm>
        </p:spPr>
        <p:txBody>
          <a:bodyPr/>
          <a:lstStyle/>
          <a:p>
            <a:r>
              <a:rPr lang="en-US" sz="2800" smtClean="0"/>
              <a:t>Primarily </a:t>
            </a:r>
            <a:r>
              <a:rPr lang="en-US" sz="2800"/>
              <a:t>manages </a:t>
            </a:r>
            <a:r>
              <a:rPr lang="en-US" sz="2800" smtClean="0"/>
              <a:t>the enterprise or a </a:t>
            </a:r>
            <a:r>
              <a:rPr lang="en-US" sz="2800"/>
              <a:t>department or subdivision; </a:t>
            </a:r>
            <a:r>
              <a:rPr lang="en-US" sz="2800" b="1" u="sng"/>
              <a:t>and</a:t>
            </a:r>
          </a:p>
          <a:p>
            <a:r>
              <a:rPr lang="en-US" sz="2800"/>
              <a:t>Directs the work of two or more full-time </a:t>
            </a:r>
            <a:r>
              <a:rPr lang="en-US" sz="2800" smtClean="0"/>
              <a:t>employees; </a:t>
            </a:r>
            <a:r>
              <a:rPr lang="en-US" sz="2800" b="1" u="sng" smtClean="0"/>
              <a:t>and</a:t>
            </a:r>
            <a:r>
              <a:rPr lang="en-US" sz="2800" smtClean="0"/>
              <a:t> </a:t>
            </a:r>
            <a:endParaRPr lang="en-US" sz="2800"/>
          </a:p>
          <a:p>
            <a:r>
              <a:rPr lang="en-US" sz="2800"/>
              <a:t>Has the ability to hire, fire &amp; discipline or recommendation changes in status</a:t>
            </a:r>
          </a:p>
        </p:txBody>
      </p:sp>
      <p:pic>
        <p:nvPicPr>
          <p:cNvPr id="7178"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62600" y="3733800"/>
            <a:ext cx="3429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73066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Administrative Test Criteria</a:t>
            </a:r>
          </a:p>
        </p:txBody>
      </p:sp>
      <p:sp>
        <p:nvSpPr>
          <p:cNvPr id="8195" name="Rectangle 3"/>
          <p:cNvSpPr>
            <a:spLocks noGrp="1" noChangeArrowheads="1"/>
          </p:cNvSpPr>
          <p:nvPr>
            <p:ph type="body" idx="1"/>
          </p:nvPr>
        </p:nvSpPr>
        <p:spPr>
          <a:xfrm>
            <a:off x="381000" y="1752600"/>
            <a:ext cx="5486400" cy="4191000"/>
          </a:xfrm>
        </p:spPr>
        <p:txBody>
          <a:bodyPr/>
          <a:lstStyle/>
          <a:p>
            <a:pPr>
              <a:lnSpc>
                <a:spcPct val="90000"/>
              </a:lnSpc>
            </a:pPr>
            <a:r>
              <a:rPr lang="en-US" smtClean="0"/>
              <a:t>Primary </a:t>
            </a:r>
            <a:r>
              <a:rPr lang="en-US"/>
              <a:t>duty must be office or non-manual work; </a:t>
            </a:r>
            <a:r>
              <a:rPr lang="en-US" b="1" u="sng"/>
              <a:t>and</a:t>
            </a:r>
          </a:p>
          <a:p>
            <a:pPr>
              <a:lnSpc>
                <a:spcPct val="90000"/>
              </a:lnSpc>
            </a:pPr>
            <a:r>
              <a:rPr lang="en-US"/>
              <a:t>Directly related to management policies or general business operations; </a:t>
            </a:r>
            <a:r>
              <a:rPr lang="en-US" b="1" u="sng"/>
              <a:t>and</a:t>
            </a:r>
            <a:r>
              <a:rPr lang="en-US" b="1" i="1"/>
              <a:t> </a:t>
            </a:r>
          </a:p>
          <a:p>
            <a:pPr>
              <a:lnSpc>
                <a:spcPct val="90000"/>
              </a:lnSpc>
            </a:pPr>
            <a:r>
              <a:rPr lang="en-US"/>
              <a:t>Customarily and regularly requires the exercise of discretion and independent judgment</a:t>
            </a:r>
          </a:p>
        </p:txBody>
      </p:sp>
      <p:pic>
        <p:nvPicPr>
          <p:cNvPr id="8201"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57801" y="3432809"/>
            <a:ext cx="3689984" cy="245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68187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sz="3600"/>
              <a:t>FAIR LABOR STANDARDS ACT</a:t>
            </a:r>
          </a:p>
        </p:txBody>
      </p:sp>
      <p:sp>
        <p:nvSpPr>
          <p:cNvPr id="266243" name="Rectangle 3"/>
          <p:cNvSpPr>
            <a:spLocks noGrp="1" noChangeArrowheads="1"/>
          </p:cNvSpPr>
          <p:nvPr>
            <p:ph sz="half" idx="1"/>
          </p:nvPr>
        </p:nvSpPr>
        <p:spPr/>
        <p:txBody>
          <a:bodyPr/>
          <a:lstStyle/>
          <a:p>
            <a:pPr>
              <a:buFont typeface="Wingdings" pitchFamily="2" charset="2"/>
              <a:buChar char="Ø"/>
            </a:pPr>
            <a:r>
              <a:rPr lang="en-US"/>
              <a:t>Minimum Wage</a:t>
            </a:r>
          </a:p>
          <a:p>
            <a:pPr>
              <a:buFont typeface="Wingdings" pitchFamily="2" charset="2"/>
              <a:buChar char="Ø"/>
            </a:pPr>
            <a:r>
              <a:rPr lang="en-US"/>
              <a:t>Overtime</a:t>
            </a:r>
          </a:p>
          <a:p>
            <a:pPr>
              <a:buFont typeface="Wingdings" pitchFamily="2" charset="2"/>
              <a:buChar char="Ø"/>
            </a:pPr>
            <a:r>
              <a:rPr lang="en-US"/>
              <a:t>Record-keeping</a:t>
            </a:r>
          </a:p>
          <a:p>
            <a:pPr>
              <a:buFont typeface="Wingdings" pitchFamily="2" charset="2"/>
              <a:buChar char="Ø"/>
            </a:pPr>
            <a:r>
              <a:rPr lang="en-US"/>
              <a:t>Child Labor</a:t>
            </a:r>
          </a:p>
        </p:txBody>
      </p:sp>
      <p:sp>
        <p:nvSpPr>
          <p:cNvPr id="2" name="Content Placeholder 1"/>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447800"/>
            <a:ext cx="3810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80918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Learned Professional </a:t>
            </a:r>
            <a:br>
              <a:rPr lang="en-US" smtClean="0"/>
            </a:br>
            <a:r>
              <a:rPr lang="en-US" smtClean="0"/>
              <a:t>Test </a:t>
            </a:r>
            <a:r>
              <a:rPr lang="en-US"/>
              <a:t>Criteria</a:t>
            </a:r>
          </a:p>
        </p:txBody>
      </p:sp>
      <p:sp>
        <p:nvSpPr>
          <p:cNvPr id="9219" name="Rectangle 3"/>
          <p:cNvSpPr>
            <a:spLocks noGrp="1" noChangeArrowheads="1"/>
          </p:cNvSpPr>
          <p:nvPr>
            <p:ph type="body" idx="1"/>
          </p:nvPr>
        </p:nvSpPr>
        <p:spPr>
          <a:xfrm>
            <a:off x="3810000" y="2057399"/>
            <a:ext cx="5029200" cy="3998913"/>
          </a:xfrm>
        </p:spPr>
        <p:txBody>
          <a:bodyPr/>
          <a:lstStyle/>
          <a:p>
            <a:pPr>
              <a:lnSpc>
                <a:spcPct val="80000"/>
              </a:lnSpc>
            </a:pPr>
            <a:r>
              <a:rPr lang="en-US" smtClean="0"/>
              <a:t>Primary duty is intellectual work and requires consistent judgment and discretion; </a:t>
            </a:r>
            <a:r>
              <a:rPr lang="en-US" b="1" u="sng" smtClean="0"/>
              <a:t>and</a:t>
            </a:r>
          </a:p>
          <a:p>
            <a:pPr>
              <a:lnSpc>
                <a:spcPct val="80000"/>
              </a:lnSpc>
            </a:pPr>
            <a:r>
              <a:rPr lang="en-US"/>
              <a:t>Requires advanced knowledge in a field of science or learning; </a:t>
            </a:r>
            <a:r>
              <a:rPr lang="en-US" b="1" u="sng" smtClean="0"/>
              <a:t>and</a:t>
            </a:r>
            <a:endParaRPr lang="en-US" b="1" u="sng"/>
          </a:p>
          <a:p>
            <a:pPr>
              <a:lnSpc>
                <a:spcPct val="80000"/>
              </a:lnSpc>
            </a:pPr>
            <a:r>
              <a:rPr lang="en-US" smtClean="0"/>
              <a:t>Advanced knowledge is acquired </a:t>
            </a:r>
            <a:r>
              <a:rPr lang="en-US"/>
              <a:t>by a prolonged course of specialized instruction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100" y="2286000"/>
            <a:ext cx="3136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0856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mtClean="0"/>
              <a:t>Creative Professional </a:t>
            </a:r>
            <a:br>
              <a:rPr lang="en-US" smtClean="0"/>
            </a:br>
            <a:r>
              <a:rPr lang="en-US" smtClean="0"/>
              <a:t>Test </a:t>
            </a:r>
            <a:r>
              <a:rPr lang="en-US"/>
              <a:t>Criteria</a:t>
            </a:r>
          </a:p>
        </p:txBody>
      </p:sp>
      <p:sp>
        <p:nvSpPr>
          <p:cNvPr id="143363" name="Rectangle 3"/>
          <p:cNvSpPr>
            <a:spLocks noGrp="1" noChangeArrowheads="1"/>
          </p:cNvSpPr>
          <p:nvPr>
            <p:ph type="body" idx="1"/>
          </p:nvPr>
        </p:nvSpPr>
        <p:spPr/>
        <p:txBody>
          <a:bodyPr/>
          <a:lstStyle/>
          <a:p>
            <a:r>
              <a:rPr lang="en-US" smtClean="0"/>
              <a:t>Primary </a:t>
            </a:r>
            <a:r>
              <a:rPr lang="en-US"/>
              <a:t>duty must be the performance of work requiring invention, imagination, originality, or </a:t>
            </a:r>
            <a:r>
              <a:rPr lang="en-US" smtClean="0"/>
              <a:t>talent; </a:t>
            </a:r>
            <a:r>
              <a:rPr lang="en-US" b="1" u="sng" smtClean="0"/>
              <a:t>and</a:t>
            </a:r>
            <a:endParaRPr lang="en-US" b="1" u="sng"/>
          </a:p>
          <a:p>
            <a:r>
              <a:rPr lang="en-US"/>
              <a:t>Performs work in a recognized field of artistic or creative endeavor</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19600" y="4257583"/>
            <a:ext cx="3333750" cy="235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53310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Highly Compensated Employees</a:t>
            </a:r>
          </a:p>
        </p:txBody>
      </p:sp>
      <p:sp>
        <p:nvSpPr>
          <p:cNvPr id="144387" name="Rectangle 3"/>
          <p:cNvSpPr>
            <a:spLocks noGrp="1" noChangeArrowheads="1"/>
          </p:cNvSpPr>
          <p:nvPr>
            <p:ph type="body" idx="1"/>
          </p:nvPr>
        </p:nvSpPr>
        <p:spPr/>
        <p:txBody>
          <a:bodyPr/>
          <a:lstStyle/>
          <a:p>
            <a:r>
              <a:rPr lang="en-US"/>
              <a:t>Must perform non-manual </a:t>
            </a:r>
            <a:r>
              <a:rPr lang="en-US" smtClean="0"/>
              <a:t>work; </a:t>
            </a:r>
            <a:r>
              <a:rPr lang="en-US" b="1" u="sng"/>
              <a:t>and</a:t>
            </a:r>
          </a:p>
          <a:p>
            <a:r>
              <a:rPr lang="en-US"/>
              <a:t>Paid more than $</a:t>
            </a:r>
            <a:r>
              <a:rPr lang="en-US" smtClean="0"/>
              <a:t>100,000 (for now, but soon to change) </a:t>
            </a:r>
            <a:r>
              <a:rPr lang="en-US"/>
              <a:t>per </a:t>
            </a:r>
            <a:r>
              <a:rPr lang="en-US" smtClean="0"/>
              <a:t>year; </a:t>
            </a:r>
            <a:r>
              <a:rPr lang="en-US" b="1" u="sng"/>
              <a:t>and</a:t>
            </a:r>
            <a:r>
              <a:rPr lang="en-US"/>
              <a:t> </a:t>
            </a:r>
          </a:p>
          <a:p>
            <a:r>
              <a:rPr lang="en-US"/>
              <a:t>Perform at least one of the duties of an executive, administrative or professional employee</a:t>
            </a:r>
          </a:p>
          <a:p>
            <a:endParaRPr lang="en-US"/>
          </a:p>
        </p:txBody>
      </p:sp>
      <p:pic>
        <p:nvPicPr>
          <p:cNvPr id="3074" name="Picture 2" descr="http://cdn.blackenterprise.com/wp-content/blogs.dir/1/files/2012/10/stack-of-money.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2400" y="4572000"/>
            <a:ext cx="3733800"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52874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838200"/>
            <a:ext cx="7772400" cy="4038600"/>
          </a:xfrm>
        </p:spPr>
        <p:txBody>
          <a:bodyPr/>
          <a:lstStyle/>
          <a:p>
            <a:r>
              <a:rPr lang="en-US" sz="6000" smtClean="0"/>
              <a:t>What Does This Mean for Employers?</a:t>
            </a:r>
            <a:endParaRPr lang="en-US" sz="6000"/>
          </a:p>
        </p:txBody>
      </p:sp>
    </p:spTree>
    <p:extLst>
      <p:ext uri="{BB962C8B-B14F-4D97-AF65-F5344CB8AC3E}">
        <p14:creationId xmlns:p14="http://schemas.microsoft.com/office/powerpoint/2010/main" val="160222530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4294967295"/>
          </p:nvPr>
        </p:nvSpPr>
        <p:spPr>
          <a:xfrm>
            <a:off x="457200" y="3657600"/>
            <a:ext cx="8153400" cy="2362200"/>
          </a:xfrm>
          <a:noFill/>
        </p:spPr>
        <p:txBody>
          <a:bodyPr/>
          <a:lstStyle/>
          <a:p>
            <a:pPr marL="0" indent="0" algn="ctr">
              <a:lnSpc>
                <a:spcPct val="90000"/>
              </a:lnSpc>
              <a:buNone/>
            </a:pPr>
            <a:r>
              <a:rPr lang="en-US" sz="4000"/>
              <a:t>N</a:t>
            </a:r>
            <a:r>
              <a:rPr lang="en-US" sz="4000" smtClean="0"/>
              <a:t>on-exempt </a:t>
            </a:r>
            <a:r>
              <a:rPr lang="en-US" sz="4000"/>
              <a:t>employees must receive </a:t>
            </a:r>
            <a:r>
              <a:rPr lang="en-US" sz="4000" smtClean="0"/>
              <a:t>1½ </a:t>
            </a:r>
            <a:r>
              <a:rPr lang="en-US" sz="4000"/>
              <a:t>times the regular rate of pay for all hours worked over </a:t>
            </a:r>
            <a:r>
              <a:rPr lang="en-US" sz="4000" smtClean="0"/>
              <a:t>40 </a:t>
            </a:r>
            <a:r>
              <a:rPr lang="en-US" sz="4000"/>
              <a:t>in a workweek.</a:t>
            </a:r>
          </a:p>
          <a:p>
            <a:pPr algn="ctr">
              <a:lnSpc>
                <a:spcPct val="90000"/>
              </a:lnSpc>
              <a:buFontTx/>
              <a:buNone/>
            </a:pPr>
            <a:endParaRPr lang="en-US" sz="4000"/>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0" y="228600"/>
            <a:ext cx="2857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16790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Potential Issues</a:t>
            </a:r>
            <a:endParaRPr lang="en-US"/>
          </a:p>
        </p:txBody>
      </p:sp>
      <p:sp>
        <p:nvSpPr>
          <p:cNvPr id="3" name="Content Placeholder 2"/>
          <p:cNvSpPr>
            <a:spLocks noGrp="1"/>
          </p:cNvSpPr>
          <p:nvPr>
            <p:ph idx="1"/>
          </p:nvPr>
        </p:nvSpPr>
        <p:spPr>
          <a:xfrm>
            <a:off x="457200" y="1981200"/>
            <a:ext cx="8001000" cy="3657600"/>
          </a:xfrm>
        </p:spPr>
        <p:txBody>
          <a:bodyPr/>
          <a:lstStyle/>
          <a:p>
            <a:r>
              <a:rPr lang="en-US" smtClean="0"/>
              <a:t>Arriving early</a:t>
            </a:r>
          </a:p>
          <a:p>
            <a:r>
              <a:rPr lang="en-US" smtClean="0"/>
              <a:t>Leaving late</a:t>
            </a:r>
          </a:p>
          <a:p>
            <a:r>
              <a:rPr lang="en-US" smtClean="0"/>
              <a:t>Working through lunch</a:t>
            </a:r>
          </a:p>
          <a:p>
            <a:r>
              <a:rPr lang="en-US" smtClean="0"/>
              <a:t>Checking e-mail/receiving telephone calls at home</a:t>
            </a:r>
          </a:p>
          <a:p>
            <a:r>
              <a:rPr lang="en-US" smtClean="0"/>
              <a:t>Working remotely</a:t>
            </a:r>
            <a:endParaRPr lang="en-US"/>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5000" y="1676400"/>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00" y="4495800"/>
            <a:ext cx="38100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3516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t>Hours Worked Issues</a:t>
            </a:r>
          </a:p>
        </p:txBody>
      </p:sp>
      <p:sp>
        <p:nvSpPr>
          <p:cNvPr id="268291" name="Rectangle 3"/>
          <p:cNvSpPr>
            <a:spLocks noGrp="1" noChangeArrowheads="1"/>
          </p:cNvSpPr>
          <p:nvPr>
            <p:ph type="body" idx="1"/>
          </p:nvPr>
        </p:nvSpPr>
        <p:spPr>
          <a:xfrm>
            <a:off x="228600" y="1981200"/>
            <a:ext cx="8229600" cy="3657600"/>
          </a:xfrm>
        </p:spPr>
        <p:txBody>
          <a:bodyPr/>
          <a:lstStyle/>
          <a:p>
            <a:pPr marL="0" indent="0">
              <a:buNone/>
            </a:pPr>
            <a:endParaRPr lang="en-US" smtClean="0"/>
          </a:p>
          <a:p>
            <a:pPr marL="0" indent="0">
              <a:buNone/>
            </a:pPr>
            <a:endParaRPr lang="en-US"/>
          </a:p>
          <a:p>
            <a:pPr marL="0" indent="0">
              <a:buNone/>
            </a:pPr>
            <a:r>
              <a:rPr lang="en-US" sz="3600" smtClean="0"/>
              <a:t>“Suffered </a:t>
            </a:r>
            <a:r>
              <a:rPr lang="en-US" sz="3600"/>
              <a:t>or </a:t>
            </a:r>
            <a:r>
              <a:rPr lang="en-US" sz="3600" smtClean="0"/>
              <a:t>Permitted”</a:t>
            </a:r>
            <a:endParaRPr lang="en-US" sz="360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025" y="2057400"/>
            <a:ext cx="3600450" cy="321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8602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85800" y="228600"/>
            <a:ext cx="7772400" cy="1295400"/>
          </a:xfrm>
        </p:spPr>
        <p:txBody>
          <a:bodyPr/>
          <a:lstStyle/>
          <a:p>
            <a:pPr algn="r"/>
            <a:r>
              <a:rPr lang="en-US" sz="3200"/>
              <a:t>Hours Worked Issues</a:t>
            </a:r>
          </a:p>
        </p:txBody>
      </p:sp>
      <p:sp>
        <p:nvSpPr>
          <p:cNvPr id="269316" name="Rectangle 4"/>
          <p:cNvSpPr>
            <a:spLocks noGrp="1" noChangeArrowheads="1"/>
          </p:cNvSpPr>
          <p:nvPr>
            <p:ph type="body" idx="1"/>
          </p:nvPr>
        </p:nvSpPr>
        <p:spPr>
          <a:xfrm>
            <a:off x="457200" y="1371600"/>
            <a:ext cx="7924800" cy="4648200"/>
          </a:xfrm>
        </p:spPr>
        <p:txBody>
          <a:bodyPr/>
          <a:lstStyle/>
          <a:p>
            <a:pPr>
              <a:buFontTx/>
              <a:buNone/>
            </a:pPr>
            <a:r>
              <a:rPr lang="en-US"/>
              <a:t>	If an employer knows or has reason to know that work is being performed, the time worked is compensable even if it has not been authorized or requested and even if the employee volunteered to work for free.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9250" y="3733800"/>
            <a:ext cx="59055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2912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smtClean="0"/>
              <a:t>OT Keys For Employers</a:t>
            </a:r>
            <a:endParaRPr lang="en-US"/>
          </a:p>
        </p:txBody>
      </p:sp>
      <p:sp>
        <p:nvSpPr>
          <p:cNvPr id="275459" name="Rectangle 3"/>
          <p:cNvSpPr>
            <a:spLocks noGrp="1" noChangeArrowheads="1"/>
          </p:cNvSpPr>
          <p:nvPr>
            <p:ph type="body" idx="1"/>
          </p:nvPr>
        </p:nvSpPr>
        <p:spPr/>
        <p:txBody>
          <a:bodyPr/>
          <a:lstStyle/>
          <a:p>
            <a:pPr>
              <a:buFont typeface="Wingdings" pitchFamily="2" charset="2"/>
              <a:buChar char="Ø"/>
            </a:pPr>
            <a:r>
              <a:rPr lang="en-US"/>
              <a:t>Each workweek stands </a:t>
            </a:r>
            <a:r>
              <a:rPr lang="en-US" smtClean="0"/>
              <a:t>alone.  A workweek </a:t>
            </a:r>
            <a:r>
              <a:rPr lang="en-US"/>
              <a:t>is 7 consecutive 24 hour periods (168 hours</a:t>
            </a:r>
            <a:r>
              <a:rPr lang="en-US" smtClean="0"/>
              <a:t>).</a:t>
            </a:r>
          </a:p>
          <a:p>
            <a:pPr>
              <a:buFont typeface="Wingdings" pitchFamily="2" charset="2"/>
              <a:buChar char="Ø"/>
            </a:pPr>
            <a:r>
              <a:rPr lang="en-US" smtClean="0"/>
              <a:t>Employers may use schedule adjustments with the workweek to control OT.  But, private employers may not use comp time!</a:t>
            </a:r>
          </a:p>
          <a:p>
            <a:pPr>
              <a:buFont typeface="Wingdings" pitchFamily="2" charset="2"/>
              <a:buChar char="Ø"/>
            </a:pPr>
            <a:r>
              <a:rPr lang="en-US" smtClean="0"/>
              <a:t>Potential discipline of employees for working unauthorized OT</a:t>
            </a:r>
            <a:endParaRPr lang="en-US"/>
          </a:p>
        </p:txBody>
      </p:sp>
    </p:spTree>
    <p:extLst>
      <p:ext uri="{BB962C8B-B14F-4D97-AF65-F5344CB8AC3E}">
        <p14:creationId xmlns:p14="http://schemas.microsoft.com/office/powerpoint/2010/main" val="2762399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72400" cy="1100137"/>
          </a:xfrm>
        </p:spPr>
        <p:txBody>
          <a:bodyPr/>
          <a:lstStyle/>
          <a:p>
            <a:pPr algn="l"/>
            <a:r>
              <a:rPr lang="en-US" smtClean="0"/>
              <a:t>Another DOL NPRM …</a:t>
            </a:r>
            <a:endParaRPr lang="en-US"/>
          </a:p>
        </p:txBody>
      </p:sp>
      <p:sp>
        <p:nvSpPr>
          <p:cNvPr id="4" name="Content Placeholder 3"/>
          <p:cNvSpPr>
            <a:spLocks noGrp="1"/>
          </p:cNvSpPr>
          <p:nvPr>
            <p:ph idx="1"/>
          </p:nvPr>
        </p:nvSpPr>
        <p:spPr>
          <a:xfrm>
            <a:off x="685800" y="4572000"/>
            <a:ext cx="7772400" cy="1295400"/>
          </a:xfrm>
        </p:spPr>
        <p:txBody>
          <a:bodyPr/>
          <a:lstStyle/>
          <a:p>
            <a:pPr marL="0" indent="0" algn="ctr">
              <a:buNone/>
            </a:pPr>
            <a:r>
              <a:rPr lang="en-US" sz="5400" smtClean="0"/>
              <a:t>“Regular Rate of Pay”</a:t>
            </a:r>
            <a:endParaRPr lang="en-US" sz="5400"/>
          </a:p>
        </p:txBody>
      </p:sp>
      <p:pic>
        <p:nvPicPr>
          <p:cNvPr id="5" name="Picture 4"/>
          <p:cNvPicPr>
            <a:picLocks noChangeAspect="1"/>
          </p:cNvPicPr>
          <p:nvPr/>
        </p:nvPicPr>
        <p:blipFill>
          <a:blip r:embed="rId2"/>
          <a:stretch>
            <a:fillRect/>
          </a:stretch>
        </p:blipFill>
        <p:spPr>
          <a:xfrm>
            <a:off x="1371600" y="1600200"/>
            <a:ext cx="6324600" cy="2700337"/>
          </a:xfrm>
          <a:prstGeom prst="rect">
            <a:avLst/>
          </a:prstGeom>
        </p:spPr>
      </p:pic>
    </p:spTree>
    <p:extLst>
      <p:ext uri="{BB962C8B-B14F-4D97-AF65-F5344CB8AC3E}">
        <p14:creationId xmlns:p14="http://schemas.microsoft.com/office/powerpoint/2010/main" val="23872381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86200" y="5715000"/>
            <a:ext cx="5029197" cy="533400"/>
          </a:xfrm>
        </p:spPr>
        <p:txBody>
          <a:bodyPr/>
          <a:lstStyle/>
          <a:p>
            <a:pPr marL="0" indent="0">
              <a:buNone/>
            </a:pPr>
            <a:r>
              <a:rPr lang="en-US" sz="1800" smtClean="0"/>
              <a:t>Source: https://trac.syr.edu/tracreports/civil/498/ </a:t>
            </a:r>
            <a:endParaRPr lang="en-US" sz="1800"/>
          </a:p>
        </p:txBody>
      </p:sp>
      <p:pic>
        <p:nvPicPr>
          <p:cNvPr id="2" name="Picture 1"/>
          <p:cNvPicPr>
            <a:picLocks noChangeAspect="1"/>
          </p:cNvPicPr>
          <p:nvPr/>
        </p:nvPicPr>
        <p:blipFill>
          <a:blip r:embed="rId2"/>
          <a:stretch>
            <a:fillRect/>
          </a:stretch>
        </p:blipFill>
        <p:spPr>
          <a:xfrm>
            <a:off x="228599" y="685800"/>
            <a:ext cx="8686797" cy="4581525"/>
          </a:xfrm>
          <a:prstGeom prst="rect">
            <a:avLst/>
          </a:prstGeom>
        </p:spPr>
      </p:pic>
    </p:spTree>
    <p:extLst>
      <p:ext uri="{BB962C8B-B14F-4D97-AF65-F5344CB8AC3E}">
        <p14:creationId xmlns:p14="http://schemas.microsoft.com/office/powerpoint/2010/main" val="417853240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066800"/>
          </a:xfrm>
        </p:spPr>
        <p:txBody>
          <a:bodyPr/>
          <a:lstStyle/>
          <a:p>
            <a:pPr algn="l"/>
            <a:r>
              <a:rPr lang="en-US" smtClean="0"/>
              <a:t>And Another DOL NPRM …</a:t>
            </a:r>
            <a:endParaRPr lang="en-US"/>
          </a:p>
        </p:txBody>
      </p:sp>
      <p:sp>
        <p:nvSpPr>
          <p:cNvPr id="3" name="Content Placeholder 2"/>
          <p:cNvSpPr>
            <a:spLocks noGrp="1"/>
          </p:cNvSpPr>
          <p:nvPr>
            <p:ph idx="1"/>
          </p:nvPr>
        </p:nvSpPr>
        <p:spPr>
          <a:xfrm>
            <a:off x="685800" y="4876800"/>
            <a:ext cx="7772400" cy="914400"/>
          </a:xfrm>
        </p:spPr>
        <p:txBody>
          <a:bodyPr/>
          <a:lstStyle/>
          <a:p>
            <a:pPr marL="0" indent="0" algn="ctr">
              <a:buNone/>
            </a:pPr>
            <a:r>
              <a:rPr lang="en-US" sz="5400"/>
              <a:t>FLSA Joint Employment</a:t>
            </a:r>
          </a:p>
          <a:p>
            <a:pPr marL="0" indent="0">
              <a:buNone/>
            </a:pPr>
            <a:endParaRPr lang="en-US" smtClean="0"/>
          </a:p>
          <a:p>
            <a:pPr marL="0" indent="0">
              <a:buNone/>
            </a:pPr>
            <a:endParaRPr lang="en-US" smtClean="0"/>
          </a:p>
          <a:p>
            <a:pPr marL="0" indent="0">
              <a:buNone/>
            </a:pPr>
            <a:endParaRPr lang="en-US"/>
          </a:p>
          <a:p>
            <a:pPr marL="0" indent="0">
              <a:buNone/>
            </a:pPr>
            <a:endParaRPr lang="en-US" smtClean="0"/>
          </a:p>
          <a:p>
            <a:pPr marL="0" indent="0">
              <a:buNone/>
            </a:pPr>
            <a:endParaRPr lang="en-US"/>
          </a:p>
          <a:p>
            <a:pPr marL="0" indent="0" algn="r">
              <a:buNone/>
            </a:pP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2100" y="1447800"/>
            <a:ext cx="60198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61969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lstStyle/>
          <a:p>
            <a:r>
              <a:rPr lang="en-US" sz="5400" smtClean="0"/>
              <a:t>Misclassification of Workers</a:t>
            </a:r>
            <a:endParaRPr lang="en-US" sz="5400"/>
          </a:p>
        </p:txBody>
      </p:sp>
    </p:spTree>
    <p:extLst>
      <p:ext uri="{BB962C8B-B14F-4D97-AF65-F5344CB8AC3E}">
        <p14:creationId xmlns:p14="http://schemas.microsoft.com/office/powerpoint/2010/main" val="41054043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776" y="304800"/>
            <a:ext cx="4230624" cy="2438400"/>
          </a:xfrm>
        </p:spPr>
        <p:txBody>
          <a:bodyPr>
            <a:noAutofit/>
          </a:bodyPr>
          <a:lstStyle/>
          <a:p>
            <a:pPr algn="ctr"/>
            <a:r>
              <a:rPr lang="en-US" smtClean="0"/>
              <a:t>Employee or Independent </a:t>
            </a:r>
            <a:r>
              <a:rPr lang="en-US"/>
              <a:t>C</a:t>
            </a:r>
            <a:r>
              <a:rPr lang="en-US" smtClean="0"/>
              <a:t>ontractor?</a:t>
            </a:r>
            <a:endParaRPr lang="en-US"/>
          </a:p>
        </p:txBody>
      </p:sp>
      <p:sp>
        <p:nvSpPr>
          <p:cNvPr id="6" name="Content Placeholder 5"/>
          <p:cNvSpPr>
            <a:spLocks noGrp="1"/>
          </p:cNvSpPr>
          <p:nvPr>
            <p:ph sz="half" idx="2"/>
          </p:nvPr>
        </p:nvSpPr>
        <p:spPr>
          <a:xfrm>
            <a:off x="496754" y="2438399"/>
            <a:ext cx="3639311" cy="2358879"/>
          </a:xfrm>
        </p:spPr>
        <p:txBody>
          <a:bodyPr>
            <a:normAutofit/>
          </a:bodyPr>
          <a:lstStyle/>
          <a:p>
            <a:pPr marL="0" indent="0">
              <a:buNone/>
            </a:pPr>
            <a:endParaRPr lang="en-US" sz="2400" smtClean="0"/>
          </a:p>
          <a:p>
            <a:pPr marL="0" indent="0">
              <a:buNone/>
            </a:pPr>
            <a:endParaRPr lang="en-US" sz="2400"/>
          </a:p>
        </p:txBody>
      </p:sp>
      <p:pic>
        <p:nvPicPr>
          <p:cNvPr id="1026" name="Picture 2" descr="C:\Users\rcsparks\AppData\Local\Microsoft\Windows\Temporary Internet Files\Content.IE5\GX2O7AD0\MP900448690[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200" y="304800"/>
            <a:ext cx="30480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csparks\AppData\Local\Microsoft\Windows\Temporary Internet Files\Content.IE5\NO2O35OM\MC900300842[1].wm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3657600"/>
            <a:ext cx="3429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837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Potential Consequences for Misclassification</a:t>
            </a:r>
            <a:endParaRPr lang="en-US"/>
          </a:p>
        </p:txBody>
      </p:sp>
      <p:sp>
        <p:nvSpPr>
          <p:cNvPr id="3" name="Content Placeholder 2"/>
          <p:cNvSpPr>
            <a:spLocks noGrp="1"/>
          </p:cNvSpPr>
          <p:nvPr>
            <p:ph idx="1"/>
          </p:nvPr>
        </p:nvSpPr>
        <p:spPr>
          <a:xfrm>
            <a:off x="228600" y="2133600"/>
            <a:ext cx="8534400" cy="3505200"/>
          </a:xfrm>
        </p:spPr>
        <p:txBody>
          <a:bodyPr>
            <a:noAutofit/>
          </a:bodyPr>
          <a:lstStyle/>
          <a:p>
            <a:pPr lvl="1"/>
            <a:r>
              <a:rPr lang="en-US" sz="2000" smtClean="0"/>
              <a:t>FedEx recently agreed to pay $240 million to settle claims with delivery drivers in 20 states that were misclassified as independent contractors, not employees </a:t>
            </a:r>
          </a:p>
          <a:p>
            <a:pPr lvl="1"/>
            <a:r>
              <a:rPr lang="en-US" sz="2000" smtClean="0"/>
              <a:t>A telemarketing company was ordered to pay $560,000 in wages, overtime back pay, and liquidated damages to 398 workers who had been misclassified as independent contractors rather than employees</a:t>
            </a:r>
          </a:p>
          <a:p>
            <a:pPr lvl="1"/>
            <a:r>
              <a:rPr lang="en-US" sz="2000" smtClean="0"/>
              <a:t>Cascom, Inc. was liable for $1.5 million in back wages and liquidated damages after misclassifying cable installers as independent contractors rather than employees</a:t>
            </a:r>
          </a:p>
          <a:p>
            <a:pPr lvl="1"/>
            <a:endParaRPr lang="en-US" sz="2000"/>
          </a:p>
        </p:txBody>
      </p:sp>
    </p:spTree>
    <p:extLst>
      <p:ext uri="{BB962C8B-B14F-4D97-AF65-F5344CB8AC3E}">
        <p14:creationId xmlns:p14="http://schemas.microsoft.com/office/powerpoint/2010/main" val="35115041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153400" cy="1524000"/>
          </a:xfrm>
        </p:spPr>
        <p:txBody>
          <a:bodyPr/>
          <a:lstStyle/>
          <a:p>
            <a:r>
              <a:rPr lang="en-US" smtClean="0"/>
              <a:t>“Economic Realities” Test</a:t>
            </a:r>
            <a:endParaRPr lang="en-US"/>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5000" y="182880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18409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Independent Contractor or Employee?</a:t>
            </a:r>
            <a:endParaRPr lang="en-US"/>
          </a:p>
        </p:txBody>
      </p:sp>
      <p:sp>
        <p:nvSpPr>
          <p:cNvPr id="3" name="Content Placeholder 2"/>
          <p:cNvSpPr>
            <a:spLocks noGrp="1"/>
          </p:cNvSpPr>
          <p:nvPr>
            <p:ph idx="1"/>
          </p:nvPr>
        </p:nvSpPr>
        <p:spPr>
          <a:xfrm>
            <a:off x="228600" y="1905000"/>
            <a:ext cx="8763000" cy="3657600"/>
          </a:xfrm>
        </p:spPr>
        <p:txBody>
          <a:bodyPr>
            <a:noAutofit/>
          </a:bodyPr>
          <a:lstStyle/>
          <a:p>
            <a:pPr lvl="1"/>
            <a:r>
              <a:rPr lang="en-US" smtClean="0"/>
              <a:t>Is the work an integral part of the employer’s business?</a:t>
            </a:r>
          </a:p>
          <a:p>
            <a:pPr lvl="1"/>
            <a:r>
              <a:rPr lang="en-US" smtClean="0"/>
              <a:t>Does the worker’s managerial skill affect the worker’s opportunity for profit or loss?</a:t>
            </a:r>
          </a:p>
          <a:p>
            <a:pPr lvl="1"/>
            <a:r>
              <a:rPr lang="en-US" smtClean="0"/>
              <a:t>How does the worker’s relative investment compare with the employer’s investment?</a:t>
            </a:r>
          </a:p>
          <a:p>
            <a:pPr lvl="1"/>
            <a:r>
              <a:rPr lang="en-US" smtClean="0"/>
              <a:t>Does the work performed require special skill and initiative?</a:t>
            </a:r>
          </a:p>
          <a:p>
            <a:pPr lvl="1"/>
            <a:r>
              <a:rPr lang="en-US" smtClean="0"/>
              <a:t>Is the relationship between the worker and the employer permanent or indefinite?</a:t>
            </a:r>
          </a:p>
          <a:p>
            <a:pPr lvl="1"/>
            <a:r>
              <a:rPr lang="en-US" smtClean="0"/>
              <a:t>What is the nature and degree of the employer’s control?</a:t>
            </a:r>
          </a:p>
        </p:txBody>
      </p:sp>
    </p:spTree>
    <p:extLst>
      <p:ext uri="{BB962C8B-B14F-4D97-AF65-F5344CB8AC3E}">
        <p14:creationId xmlns:p14="http://schemas.microsoft.com/office/powerpoint/2010/main" val="614415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indefinite"/>
                            </p:stCondLst>
                          </p:cTn>
                        </p:par>
                        <p:par>
                          <p:cTn id="9" fill="hold" nodeType="afterGroup">
                            <p:stCondLst>
                              <p:cond delay="0"/>
                            </p:stCondLst>
                            <p:childTnLst>
                              <p:par>
                                <p:cTn id="10" presetID="1" presetClass="entr" presetSubtype="0" fill="hold" grpId="0" nodeType="clickEffec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indefinite"/>
                            </p:stCondLst>
                          </p:cTn>
                        </p:par>
                        <p:par>
                          <p:cTn id="14" fill="hold" nodeType="afterGroup">
                            <p:stCondLst>
                              <p:cond delay="0"/>
                            </p:stCondLst>
                            <p:childTnLst>
                              <p:par>
                                <p:cTn id="15" presetID="1" presetClass="entr" presetSubtype="0" fill="hold" grpId="0" nodeType="clickEffec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 presetClass="entr" presetSubtype="0" fill="hold" grpId="0" nodeType="clickEffec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 presetClass="entr" presetSubtype="0" fill="hold" grpId="0" nodeType="clickEffec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indefinite"/>
                            </p:stCondLst>
                          </p:cTn>
                        </p:par>
                        <p:par>
                          <p:cTn id="29" fill="hold" nodeType="afterGroup">
                            <p:stCondLst>
                              <p:cond delay="0"/>
                            </p:stCondLst>
                            <p:childTnLst>
                              <p:par>
                                <p:cTn id="30" presetID="1" presetClass="entr" presetSubtype="0" fill="hold" grpId="0" nodeType="clickEffec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“Economic Realities”</a:t>
            </a:r>
            <a:endParaRPr lang="en-US"/>
          </a:p>
        </p:txBody>
      </p:sp>
      <p:sp>
        <p:nvSpPr>
          <p:cNvPr id="3" name="Content Placeholder 2"/>
          <p:cNvSpPr>
            <a:spLocks noGrp="1"/>
          </p:cNvSpPr>
          <p:nvPr>
            <p:ph idx="1"/>
          </p:nvPr>
        </p:nvSpPr>
        <p:spPr/>
        <p:txBody>
          <a:bodyPr/>
          <a:lstStyle/>
          <a:p>
            <a:pPr marL="57150" indent="0" algn="ctr">
              <a:buNone/>
            </a:pPr>
            <a:r>
              <a:rPr lang="en-US"/>
              <a:t>Ultimate inquiry is whether the worker is economically dependent on the employer or truly in business for him or </a:t>
            </a:r>
            <a:r>
              <a:rPr lang="en-US" smtClean="0"/>
              <a:t>herself</a:t>
            </a:r>
          </a:p>
          <a:p>
            <a:pPr marL="57150" indent="0" algn="ctr">
              <a:buNone/>
            </a:pPr>
            <a:endParaRPr lang="en-US" smtClean="0"/>
          </a:p>
          <a:p>
            <a:pPr marL="57150" indent="0" algn="ctr">
              <a:buNone/>
            </a:pPr>
            <a:r>
              <a:rPr lang="en-US" sz="2400" smtClean="0"/>
              <a:t>Economically </a:t>
            </a:r>
            <a:r>
              <a:rPr lang="en-US" sz="2400"/>
              <a:t>dependent on the employer = </a:t>
            </a:r>
            <a:r>
              <a:rPr lang="en-US" sz="2400" smtClean="0"/>
              <a:t>employee</a:t>
            </a:r>
          </a:p>
          <a:p>
            <a:pPr marL="57150" indent="0" algn="ctr">
              <a:buNone/>
            </a:pPr>
            <a:r>
              <a:rPr lang="en-US" sz="2400" smtClean="0"/>
              <a:t>In </a:t>
            </a:r>
            <a:r>
              <a:rPr lang="en-US" sz="2400"/>
              <a:t>business for him or herself = independent contractor</a:t>
            </a:r>
          </a:p>
          <a:p>
            <a:pPr marL="0" indent="0" algn="ctr">
              <a:buNone/>
            </a:pPr>
            <a:endParaRPr lang="en-US" sz="3600" b="1"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27810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Administrator’s Interpretation</a:t>
            </a:r>
            <a:endParaRPr lang="en-US"/>
          </a:p>
        </p:txBody>
      </p:sp>
      <p:sp>
        <p:nvSpPr>
          <p:cNvPr id="4" name="Content Placeholder 3"/>
          <p:cNvSpPr>
            <a:spLocks noGrp="1"/>
          </p:cNvSpPr>
          <p:nvPr>
            <p:ph sz="half" idx="1"/>
          </p:nvPr>
        </p:nvSpPr>
        <p:spPr/>
        <p:txBody>
          <a:bodyPr/>
          <a:lstStyle/>
          <a:p>
            <a:pPr marL="0" indent="0">
              <a:buNone/>
            </a:pPr>
            <a:r>
              <a:rPr lang="en-US" smtClean="0"/>
              <a:t>Issued 7/15/15 by</a:t>
            </a:r>
            <a:endParaRPr lang="en-US"/>
          </a:p>
        </p:txBody>
      </p:sp>
      <p:sp>
        <p:nvSpPr>
          <p:cNvPr id="5" name="Content Placeholder 4"/>
          <p:cNvSpPr>
            <a:spLocks noGrp="1"/>
          </p:cNvSpPr>
          <p:nvPr>
            <p:ph sz="half" idx="2"/>
          </p:nvPr>
        </p:nvSpPr>
        <p:spPr/>
        <p:txBody>
          <a:bodyPr/>
          <a:lstStyle/>
          <a:p>
            <a:pPr marL="0" indent="0">
              <a:buNone/>
            </a:pPr>
            <a:r>
              <a:rPr lang="en-US" sz="4000" smtClean="0"/>
              <a:t>“[M]ost workers are employees under the FLSA’s broad definitions.”</a:t>
            </a:r>
            <a:endParaRPr lang="en-US" sz="400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195" y="2971800"/>
            <a:ext cx="358244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4881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Minimizing Risks</a:t>
            </a:r>
            <a:endParaRPr lang="en-US"/>
          </a:p>
        </p:txBody>
      </p:sp>
      <p:sp>
        <p:nvSpPr>
          <p:cNvPr id="3" name="Content Placeholder 2"/>
          <p:cNvSpPr>
            <a:spLocks noGrp="1"/>
          </p:cNvSpPr>
          <p:nvPr>
            <p:ph sz="half" idx="1"/>
          </p:nvPr>
        </p:nvSpPr>
        <p:spPr/>
        <p:txBody>
          <a:bodyPr/>
          <a:lstStyle/>
          <a:p>
            <a:r>
              <a:rPr lang="en-US" smtClean="0"/>
              <a:t>Conduct internal audit:</a:t>
            </a:r>
          </a:p>
          <a:p>
            <a:pPr lvl="1"/>
            <a:r>
              <a:rPr lang="en-US" smtClean="0"/>
              <a:t>Exempt employees</a:t>
            </a:r>
          </a:p>
          <a:p>
            <a:pPr lvl="1"/>
            <a:r>
              <a:rPr lang="en-US" smtClean="0"/>
              <a:t>Potential Changes</a:t>
            </a:r>
          </a:p>
          <a:p>
            <a:pPr lvl="1"/>
            <a:r>
              <a:rPr lang="en-US" smtClean="0"/>
              <a:t>Independent Contractors</a:t>
            </a:r>
          </a:p>
          <a:p>
            <a:pPr lvl="1"/>
            <a:r>
              <a:rPr lang="en-US" smtClean="0"/>
              <a:t>Payroll Policies and Practices</a:t>
            </a:r>
          </a:p>
          <a:p>
            <a:pPr lvl="1"/>
            <a:endParaRPr lang="en-US"/>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400" y="1981200"/>
            <a:ext cx="38576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2648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smtClean="0"/>
              <a:t>Dealing with Change</a:t>
            </a:r>
            <a:endParaRPr lang="en-US"/>
          </a:p>
        </p:txBody>
      </p:sp>
      <p:sp>
        <p:nvSpPr>
          <p:cNvPr id="6" name="Content Placeholder 5"/>
          <p:cNvSpPr>
            <a:spLocks noGrp="1"/>
          </p:cNvSpPr>
          <p:nvPr>
            <p:ph idx="1"/>
          </p:nvPr>
        </p:nvSpPr>
        <p:spPr>
          <a:xfrm>
            <a:off x="685800" y="2667000"/>
            <a:ext cx="7772400" cy="3352800"/>
          </a:xfrm>
        </p:spPr>
        <p:txBody>
          <a:bodyPr/>
          <a:lstStyle/>
          <a:p>
            <a:r>
              <a:rPr lang="en-US" smtClean="0"/>
              <a:t>Maintaining Exemption:</a:t>
            </a:r>
          </a:p>
          <a:p>
            <a:pPr lvl="1"/>
            <a:r>
              <a:rPr lang="en-US" smtClean="0"/>
              <a:t>Salary Increases?</a:t>
            </a:r>
          </a:p>
          <a:p>
            <a:pPr lvl="1"/>
            <a:r>
              <a:rPr lang="en-US" smtClean="0"/>
              <a:t>Nondiscretionary Bonuses?</a:t>
            </a:r>
          </a:p>
          <a:p>
            <a:r>
              <a:rPr lang="en-US" smtClean="0"/>
              <a:t>Losing Exemption:</a:t>
            </a:r>
          </a:p>
          <a:p>
            <a:pPr lvl="1"/>
            <a:r>
              <a:rPr lang="en-US" smtClean="0"/>
              <a:t>Employee and Supervisor Training?</a:t>
            </a:r>
          </a:p>
          <a:p>
            <a:pPr lvl="1"/>
            <a:r>
              <a:rPr lang="en-US" smtClean="0"/>
              <a:t>Fluctuating Work Week?</a:t>
            </a:r>
          </a:p>
          <a:p>
            <a:endParaRPr lang="en-US" smtClean="0"/>
          </a:p>
          <a:p>
            <a:endParaRPr lang="en-US"/>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 y="228600"/>
            <a:ext cx="20669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232177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685800" y="228600"/>
            <a:ext cx="7772400" cy="1219200"/>
          </a:xfrm>
        </p:spPr>
        <p:txBody>
          <a:bodyPr/>
          <a:lstStyle/>
          <a:p>
            <a:r>
              <a:rPr lang="en-US" sz="4000"/>
              <a:t>Increased Federal Enforcement</a:t>
            </a:r>
          </a:p>
        </p:txBody>
      </p:sp>
      <p:sp>
        <p:nvSpPr>
          <p:cNvPr id="17410" name="Content Placeholder 2"/>
          <p:cNvSpPr>
            <a:spLocks noGrp="1"/>
          </p:cNvSpPr>
          <p:nvPr>
            <p:ph idx="4294967295"/>
          </p:nvPr>
        </p:nvSpPr>
        <p:spPr>
          <a:xfrm>
            <a:off x="304800" y="1371600"/>
            <a:ext cx="8610600" cy="4572000"/>
          </a:xfrm>
        </p:spPr>
        <p:txBody>
          <a:bodyPr/>
          <a:lstStyle/>
          <a:p>
            <a:r>
              <a:rPr lang="en-US" smtClean="0"/>
              <a:t>DOL reported a 14% “no violation” rate for FY2018 and recovered $300,000,000 in back wages.</a:t>
            </a:r>
          </a:p>
          <a:p>
            <a:endParaRPr lang="en-US"/>
          </a:p>
          <a:p>
            <a:endParaRPr lang="en-US" smtClean="0"/>
          </a:p>
          <a:p>
            <a:endParaRPr lang="en-US"/>
          </a:p>
          <a:p>
            <a:pPr marL="0" indent="0">
              <a:buNone/>
            </a:pPr>
            <a:endParaRPr lang="en-US"/>
          </a:p>
          <a:p>
            <a:r>
              <a:rPr lang="en-US" smtClean="0"/>
              <a:t>DOL </a:t>
            </a:r>
            <a:r>
              <a:rPr lang="en-US"/>
              <a:t>“will not rest until the law is followed by every employer</a:t>
            </a:r>
            <a:r>
              <a:rPr lang="en-US" smtClean="0"/>
              <a:t>”</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2400" y="2590800"/>
            <a:ext cx="16668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15693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04800"/>
            <a:ext cx="7772400" cy="1447800"/>
          </a:xfrm>
          <a:noFill/>
        </p:spPr>
        <p:txBody>
          <a:bodyPr/>
          <a:lstStyle/>
          <a:p>
            <a:r>
              <a:rPr lang="en-US"/>
              <a:t>Fluctuating Work Week</a:t>
            </a:r>
          </a:p>
        </p:txBody>
      </p:sp>
      <p:sp>
        <p:nvSpPr>
          <p:cNvPr id="65539" name="Rectangle 3"/>
          <p:cNvSpPr>
            <a:spLocks noGrp="1" noChangeArrowheads="1"/>
          </p:cNvSpPr>
          <p:nvPr>
            <p:ph type="body" idx="1"/>
          </p:nvPr>
        </p:nvSpPr>
        <p:spPr>
          <a:xfrm>
            <a:off x="381000" y="1600200"/>
            <a:ext cx="8458200" cy="4267200"/>
          </a:xfrm>
          <a:noFill/>
        </p:spPr>
        <p:txBody>
          <a:bodyPr/>
          <a:lstStyle/>
          <a:p>
            <a:pPr>
              <a:lnSpc>
                <a:spcPct val="80000"/>
              </a:lnSpc>
            </a:pPr>
            <a:r>
              <a:rPr lang="en-US" smtClean="0"/>
              <a:t>Salary covers all </a:t>
            </a:r>
            <a:r>
              <a:rPr lang="en-US"/>
              <a:t>hours worked, </a:t>
            </a:r>
            <a:r>
              <a:rPr lang="en-US" smtClean="0"/>
              <a:t>so OT </a:t>
            </a:r>
            <a:r>
              <a:rPr lang="en-US"/>
              <a:t>can be calculated at ½ the regular </a:t>
            </a:r>
            <a:r>
              <a:rPr lang="en-US" smtClean="0"/>
              <a:t>rate</a:t>
            </a:r>
            <a:endParaRPr lang="en-US"/>
          </a:p>
          <a:p>
            <a:pPr>
              <a:lnSpc>
                <a:spcPct val="80000"/>
              </a:lnSpc>
            </a:pPr>
            <a:r>
              <a:rPr lang="en-US" smtClean="0"/>
              <a:t>Requirements:</a:t>
            </a:r>
          </a:p>
          <a:p>
            <a:pPr lvl="1">
              <a:lnSpc>
                <a:spcPct val="80000"/>
              </a:lnSpc>
            </a:pPr>
            <a:r>
              <a:rPr lang="en-US" sz="2800" smtClean="0"/>
              <a:t>Clear </a:t>
            </a:r>
            <a:r>
              <a:rPr lang="en-US" sz="2800"/>
              <a:t>mutual </a:t>
            </a:r>
            <a:r>
              <a:rPr lang="en-US" sz="2800" smtClean="0"/>
              <a:t>understanding; </a:t>
            </a:r>
            <a:r>
              <a:rPr lang="en-US" sz="2800" b="1" u="sng" smtClean="0"/>
              <a:t>and</a:t>
            </a:r>
            <a:endParaRPr lang="en-US" sz="2800" b="1" u="sng"/>
          </a:p>
          <a:p>
            <a:pPr lvl="1">
              <a:lnSpc>
                <a:spcPct val="80000"/>
              </a:lnSpc>
            </a:pPr>
            <a:r>
              <a:rPr lang="en-US" sz="2800"/>
              <a:t>Employee’s hours fluctuate from week to </a:t>
            </a:r>
            <a:r>
              <a:rPr lang="en-US" sz="2800" smtClean="0"/>
              <a:t>week both below and above 40; </a:t>
            </a:r>
            <a:r>
              <a:rPr lang="en-US" sz="2800" b="1" u="sng" smtClean="0"/>
              <a:t>and</a:t>
            </a:r>
            <a:endParaRPr lang="en-US" sz="2800" b="1" u="sng"/>
          </a:p>
          <a:p>
            <a:pPr lvl="1">
              <a:lnSpc>
                <a:spcPct val="80000"/>
              </a:lnSpc>
            </a:pPr>
            <a:r>
              <a:rPr lang="en-US" sz="2800"/>
              <a:t>Employee receives a fixed salary not subject to deduction regardless of number of hours </a:t>
            </a:r>
            <a:r>
              <a:rPr lang="en-US" sz="2800" smtClean="0"/>
              <a:t>worked.</a:t>
            </a:r>
            <a:endParaRPr lang="en-US" sz="2800"/>
          </a:p>
          <a:p>
            <a:pPr>
              <a:lnSpc>
                <a:spcPct val="80000"/>
              </a:lnSpc>
            </a:pPr>
            <a:r>
              <a:rPr lang="en-US"/>
              <a:t>Regular rate varies as hours </a:t>
            </a:r>
            <a:r>
              <a:rPr lang="en-US" smtClean="0"/>
              <a:t>vary, but must </a:t>
            </a:r>
            <a:r>
              <a:rPr lang="en-US" b="1" u="sng"/>
              <a:t>NEVER</a:t>
            </a:r>
            <a:r>
              <a:rPr lang="en-US"/>
              <a:t> drop below minimum wage</a:t>
            </a:r>
          </a:p>
          <a:p>
            <a:pPr>
              <a:lnSpc>
                <a:spcPct val="80000"/>
              </a:lnSpc>
              <a:buFontTx/>
              <a:buNone/>
            </a:pPr>
            <a:endParaRPr lang="en-US"/>
          </a:p>
          <a:p>
            <a:pPr>
              <a:lnSpc>
                <a:spcPct val="80000"/>
              </a:lnSpc>
            </a:pPr>
            <a:endParaRPr lang="en-US" sz="2600"/>
          </a:p>
        </p:txBody>
      </p:sp>
    </p:spTree>
    <p:extLst>
      <p:ext uri="{BB962C8B-B14F-4D97-AF65-F5344CB8AC3E}">
        <p14:creationId xmlns:p14="http://schemas.microsoft.com/office/powerpoint/2010/main" val="141001116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609600"/>
            <a:ext cx="8229600" cy="1143000"/>
          </a:xfrm>
        </p:spPr>
        <p:txBody>
          <a:bodyPr/>
          <a:lstStyle/>
          <a:p>
            <a:pPr algn="r"/>
            <a:r>
              <a:rPr lang="en-US"/>
              <a:t>FLSA Retaliation</a:t>
            </a:r>
          </a:p>
        </p:txBody>
      </p:sp>
      <p:sp>
        <p:nvSpPr>
          <p:cNvPr id="97283" name="Rectangle 3"/>
          <p:cNvSpPr>
            <a:spLocks noGrp="1" noChangeArrowheads="1"/>
          </p:cNvSpPr>
          <p:nvPr>
            <p:ph type="body" idx="1"/>
          </p:nvPr>
        </p:nvSpPr>
        <p:spPr>
          <a:xfrm>
            <a:off x="685800" y="2971800"/>
            <a:ext cx="7772400" cy="3048000"/>
          </a:xfrm>
        </p:spPr>
        <p:txBody>
          <a:bodyPr/>
          <a:lstStyle/>
          <a:p>
            <a:pPr marL="0" indent="0">
              <a:buFontTx/>
              <a:buNone/>
            </a:pPr>
            <a:r>
              <a:rPr lang="en-US"/>
              <a:t>Anti-retaliation provision prohibits discharge or discrimination against employee who:</a:t>
            </a:r>
          </a:p>
          <a:p>
            <a:pPr lvl="1"/>
            <a:r>
              <a:rPr lang="en-US"/>
              <a:t>Filed any complaint</a:t>
            </a:r>
          </a:p>
          <a:p>
            <a:pPr lvl="1"/>
            <a:r>
              <a:rPr lang="en-US"/>
              <a:t>Instituted a proceeding under the FLSA</a:t>
            </a:r>
          </a:p>
          <a:p>
            <a:pPr lvl="1"/>
            <a:r>
              <a:rPr lang="en-US"/>
              <a:t>Testified</a:t>
            </a:r>
          </a:p>
          <a:p>
            <a:pPr lvl="1"/>
            <a:r>
              <a:rPr lang="en-US"/>
              <a:t>Served on an industry committee</a:t>
            </a:r>
          </a:p>
        </p:txBody>
      </p:sp>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152400"/>
            <a:ext cx="40481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42886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EEO-1 Pay Data Reporting</a:t>
            </a:r>
            <a:endParaRPr lang="en-US"/>
          </a:p>
        </p:txBody>
      </p:sp>
      <p:sp>
        <p:nvSpPr>
          <p:cNvPr id="3" name="Content Placeholder 2"/>
          <p:cNvSpPr>
            <a:spLocks noGrp="1"/>
          </p:cNvSpPr>
          <p:nvPr>
            <p:ph idx="1"/>
          </p:nvPr>
        </p:nvSpPr>
        <p:spPr>
          <a:xfrm>
            <a:off x="685800" y="5105400"/>
            <a:ext cx="7772400" cy="982248"/>
          </a:xfrm>
        </p:spPr>
        <p:txBody>
          <a:bodyPr/>
          <a:lstStyle/>
          <a:p>
            <a:pPr marL="0" indent="0" algn="ctr">
              <a:buNone/>
            </a:pPr>
            <a:r>
              <a:rPr lang="en-US" sz="4000" smtClean="0"/>
              <a:t>Deadline: September 30, 2019</a:t>
            </a:r>
            <a:endParaRPr lang="en-US" sz="4000"/>
          </a:p>
        </p:txBody>
      </p:sp>
      <p:pic>
        <p:nvPicPr>
          <p:cNvPr id="4" name="Picture 3"/>
          <p:cNvPicPr>
            <a:picLocks noChangeAspect="1"/>
          </p:cNvPicPr>
          <p:nvPr/>
        </p:nvPicPr>
        <p:blipFill>
          <a:blip r:embed="rId2"/>
          <a:stretch>
            <a:fillRect/>
          </a:stretch>
        </p:blipFill>
        <p:spPr>
          <a:xfrm>
            <a:off x="1828800" y="1744249"/>
            <a:ext cx="5710237" cy="3208751"/>
          </a:xfrm>
          <a:prstGeom prst="rect">
            <a:avLst/>
          </a:prstGeom>
        </p:spPr>
      </p:pic>
    </p:spTree>
    <p:extLst>
      <p:ext uri="{BB962C8B-B14F-4D97-AF65-F5344CB8AC3E}">
        <p14:creationId xmlns:p14="http://schemas.microsoft.com/office/powerpoint/2010/main" val="207461433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933450" y="2743200"/>
            <a:ext cx="7296150" cy="1143000"/>
          </a:xfrm>
          <a:noFill/>
        </p:spPr>
        <p:txBody>
          <a:bodyPr/>
          <a:lstStyle/>
          <a:p>
            <a:r>
              <a:rPr lang="en-US" sz="6000" b="0"/>
              <a:t>QUESTIONS?</a:t>
            </a:r>
          </a:p>
        </p:txBody>
      </p:sp>
    </p:spTree>
    <p:extLst>
      <p:ext uri="{BB962C8B-B14F-4D97-AF65-F5344CB8AC3E}">
        <p14:creationId xmlns:p14="http://schemas.microsoft.com/office/powerpoint/2010/main" val="359269001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smtClean="0"/>
              <a:t/>
            </a:r>
            <a:br>
              <a:rPr lang="en-US" sz="6600" smtClean="0"/>
            </a:br>
            <a:r>
              <a:rPr lang="en-US" sz="6600" smtClean="0"/>
              <a:t>Thank You!</a:t>
            </a:r>
            <a:endParaRPr lang="en-US" sz="6600"/>
          </a:p>
        </p:txBody>
      </p:sp>
      <p:sp>
        <p:nvSpPr>
          <p:cNvPr id="3" name="Content Placeholder 2"/>
          <p:cNvSpPr>
            <a:spLocks noGrp="1"/>
          </p:cNvSpPr>
          <p:nvPr>
            <p:ph sz="half" idx="1"/>
          </p:nvPr>
        </p:nvSpPr>
        <p:spPr>
          <a:xfrm>
            <a:off x="533400" y="1981200"/>
            <a:ext cx="3962400" cy="3657600"/>
          </a:xfrm>
        </p:spPr>
        <p:txBody>
          <a:bodyPr/>
          <a:lstStyle/>
          <a:p>
            <a:pPr marL="0" indent="0" algn="ctr">
              <a:buNone/>
            </a:pPr>
            <a:endParaRPr lang="en-US" smtClean="0"/>
          </a:p>
          <a:p>
            <a:pPr marL="0" indent="0" algn="ctr">
              <a:buNone/>
            </a:pPr>
            <a:endParaRPr lang="en-US"/>
          </a:p>
          <a:p>
            <a:pPr marL="0" indent="0" algn="ctr">
              <a:buNone/>
            </a:pPr>
            <a:r>
              <a:rPr lang="en-US" smtClean="0"/>
              <a:t>Bob Barry</a:t>
            </a:r>
            <a:endParaRPr lang="en-US"/>
          </a:p>
          <a:p>
            <a:pPr marL="0" indent="0" algn="ctr">
              <a:buNone/>
            </a:pPr>
            <a:r>
              <a:rPr lang="en-US" smtClean="0"/>
              <a:t>rjbarry@kaufcan.com</a:t>
            </a:r>
            <a:endParaRPr lang="en-US"/>
          </a:p>
          <a:p>
            <a:pPr marL="0" indent="0" algn="ctr">
              <a:buNone/>
            </a:pPr>
            <a:r>
              <a:rPr lang="en-US"/>
              <a:t>(804) </a:t>
            </a:r>
            <a:r>
              <a:rPr lang="en-US" smtClean="0"/>
              <a:t>771-5711</a:t>
            </a:r>
            <a:endParaRPr lang="en-US"/>
          </a:p>
          <a:p>
            <a:pPr marL="0" indent="0">
              <a:buNone/>
            </a:pPr>
            <a:endParaRPr lang="en-US"/>
          </a:p>
        </p:txBody>
      </p:sp>
      <p:sp>
        <p:nvSpPr>
          <p:cNvPr id="4" name="Content Placeholder 3"/>
          <p:cNvSpPr>
            <a:spLocks noGrp="1"/>
          </p:cNvSpPr>
          <p:nvPr>
            <p:ph sz="half" idx="2"/>
          </p:nvPr>
        </p:nvSpPr>
        <p:spPr>
          <a:xfrm>
            <a:off x="4495800" y="1981200"/>
            <a:ext cx="3962400" cy="3657600"/>
          </a:xfrm>
        </p:spPr>
        <p:txBody>
          <a:bodyPr/>
          <a:lstStyle/>
          <a:p>
            <a:pPr marL="0" indent="0" algn="ctr">
              <a:buNone/>
            </a:pPr>
            <a:endParaRPr lang="en-US" smtClean="0"/>
          </a:p>
          <a:p>
            <a:pPr marL="0" indent="0" algn="ctr">
              <a:buNone/>
            </a:pPr>
            <a:endParaRPr lang="en-US"/>
          </a:p>
          <a:p>
            <a:pPr marL="0" indent="0" algn="ctr">
              <a:buNone/>
            </a:pPr>
            <a:r>
              <a:rPr lang="en-US" smtClean="0"/>
              <a:t>Randy Sparks</a:t>
            </a:r>
          </a:p>
          <a:p>
            <a:pPr marL="0" indent="0" algn="ctr">
              <a:buNone/>
            </a:pPr>
            <a:r>
              <a:rPr lang="en-US" smtClean="0"/>
              <a:t>rcsparks@kaufcan.com(804) 771-5709</a:t>
            </a:r>
            <a:endParaRPr lang="en-US"/>
          </a:p>
        </p:txBody>
      </p:sp>
    </p:spTree>
    <p:extLst>
      <p:ext uri="{BB962C8B-B14F-4D97-AF65-F5344CB8AC3E}">
        <p14:creationId xmlns:p14="http://schemas.microsoft.com/office/powerpoint/2010/main" val="41665828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pPr algn="l"/>
            <a:r>
              <a:rPr lang="en-US"/>
              <a:t>FLSA </a:t>
            </a:r>
            <a:r>
              <a:rPr lang="en-US" smtClean="0"/>
              <a:t>Damages</a:t>
            </a:r>
            <a:endParaRPr lang="en-US"/>
          </a:p>
        </p:txBody>
      </p:sp>
      <p:sp>
        <p:nvSpPr>
          <p:cNvPr id="3" name="Content Placeholder 2"/>
          <p:cNvSpPr>
            <a:spLocks noGrp="1"/>
          </p:cNvSpPr>
          <p:nvPr>
            <p:ph idx="4294967295"/>
          </p:nvPr>
        </p:nvSpPr>
        <p:spPr>
          <a:xfrm>
            <a:off x="304800" y="2362200"/>
            <a:ext cx="8229600" cy="3581400"/>
          </a:xfrm>
        </p:spPr>
        <p:txBody>
          <a:bodyPr>
            <a:normAutofit/>
          </a:bodyPr>
          <a:lstStyle/>
          <a:p>
            <a:pPr>
              <a:lnSpc>
                <a:spcPct val="90000"/>
              </a:lnSpc>
            </a:pPr>
            <a:r>
              <a:rPr lang="en-US" sz="2600" smtClean="0"/>
              <a:t>Lost wages</a:t>
            </a:r>
            <a:endParaRPr lang="en-US" sz="2600"/>
          </a:p>
          <a:p>
            <a:pPr>
              <a:lnSpc>
                <a:spcPct val="90000"/>
              </a:lnSpc>
            </a:pPr>
            <a:r>
              <a:rPr lang="en-US" sz="2600"/>
              <a:t>Liquidated </a:t>
            </a:r>
            <a:r>
              <a:rPr lang="en-US" sz="2600" smtClean="0"/>
              <a:t>damages (i.e., double </a:t>
            </a:r>
            <a:r>
              <a:rPr lang="en-US" sz="2600"/>
              <a:t>the lost income </a:t>
            </a:r>
            <a:r>
              <a:rPr lang="en-US" sz="2600" smtClean="0"/>
              <a:t>amount)</a:t>
            </a:r>
            <a:endParaRPr lang="en-US" sz="2600"/>
          </a:p>
          <a:p>
            <a:pPr>
              <a:lnSpc>
                <a:spcPct val="90000"/>
              </a:lnSpc>
            </a:pPr>
            <a:r>
              <a:rPr lang="en-US" sz="2600"/>
              <a:t>C</a:t>
            </a:r>
            <a:r>
              <a:rPr lang="en-US" sz="2600" smtClean="0"/>
              <a:t>osts </a:t>
            </a:r>
            <a:r>
              <a:rPr lang="en-US" sz="2600"/>
              <a:t>of suit, plus whatever a court deems to be “reasonable attorney’s </a:t>
            </a:r>
            <a:r>
              <a:rPr lang="en-US" sz="2600" smtClean="0"/>
              <a:t>fees”</a:t>
            </a:r>
          </a:p>
          <a:p>
            <a:pPr marL="0" indent="0">
              <a:lnSpc>
                <a:spcPct val="90000"/>
              </a:lnSpc>
              <a:buNone/>
            </a:pPr>
            <a:endParaRPr lang="en-US" sz="2600"/>
          </a:p>
          <a:p>
            <a:pPr marL="0" indent="0" algn="ctr">
              <a:lnSpc>
                <a:spcPct val="90000"/>
              </a:lnSpc>
              <a:buNone/>
            </a:pPr>
            <a:r>
              <a:rPr lang="en-US" sz="2400" smtClean="0"/>
              <a:t>FLSA </a:t>
            </a:r>
            <a:r>
              <a:rPr lang="en-US" sz="2400"/>
              <a:t>imposes potential liability on individual managers and supervisors who violate the </a:t>
            </a:r>
            <a:r>
              <a:rPr lang="en-US" sz="2400" smtClean="0"/>
              <a:t>law!</a:t>
            </a:r>
            <a:endParaRPr lang="en-US" sz="2400"/>
          </a:p>
          <a:p>
            <a:pPr marL="0" indent="0">
              <a:lnSpc>
                <a:spcPct val="90000"/>
              </a:lnSpc>
              <a:buNone/>
            </a:pPr>
            <a:endParaRPr lang="en-US" sz="2600"/>
          </a:p>
        </p:txBody>
      </p:sp>
      <p:pic>
        <p:nvPicPr>
          <p:cNvPr id="32769"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8400" y="232410"/>
            <a:ext cx="2286000" cy="255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377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457200"/>
            <a:ext cx="7772400" cy="1219200"/>
          </a:xfrm>
          <a:noFill/>
        </p:spPr>
        <p:txBody>
          <a:bodyPr/>
          <a:lstStyle/>
          <a:p>
            <a:r>
              <a:rPr lang="en-US"/>
              <a:t>FLSA in </a:t>
            </a:r>
            <a:r>
              <a:rPr lang="en-US" smtClean="0"/>
              <a:t>One Sentence</a:t>
            </a:r>
            <a:endParaRPr lang="en-US"/>
          </a:p>
        </p:txBody>
      </p:sp>
      <p:sp>
        <p:nvSpPr>
          <p:cNvPr id="50179" name="Rectangle 3"/>
          <p:cNvSpPr>
            <a:spLocks noGrp="1" noChangeArrowheads="1"/>
          </p:cNvSpPr>
          <p:nvPr>
            <p:ph type="body" idx="1"/>
          </p:nvPr>
        </p:nvSpPr>
        <p:spPr>
          <a:xfrm>
            <a:off x="457200" y="1905000"/>
            <a:ext cx="8305800" cy="3935413"/>
          </a:xfrm>
          <a:noFill/>
        </p:spPr>
        <p:txBody>
          <a:bodyPr/>
          <a:lstStyle/>
          <a:p>
            <a:pPr>
              <a:lnSpc>
                <a:spcPct val="80000"/>
              </a:lnSpc>
            </a:pPr>
            <a:r>
              <a:rPr lang="en-US" sz="2800"/>
              <a:t>All “employees”</a:t>
            </a:r>
          </a:p>
          <a:p>
            <a:pPr>
              <a:lnSpc>
                <a:spcPct val="80000"/>
              </a:lnSpc>
            </a:pPr>
            <a:r>
              <a:rPr lang="en-US" smtClean="0"/>
              <a:t>m</a:t>
            </a:r>
            <a:r>
              <a:rPr lang="en-US" sz="2800" smtClean="0"/>
              <a:t>ust </a:t>
            </a:r>
            <a:r>
              <a:rPr lang="en-US" sz="2800"/>
              <a:t>be paid at least the </a:t>
            </a:r>
            <a:r>
              <a:rPr lang="en-US" sz="2800" smtClean="0"/>
              <a:t>federal minimum </a:t>
            </a:r>
            <a:r>
              <a:rPr lang="en-US" sz="2800"/>
              <a:t>wage </a:t>
            </a:r>
          </a:p>
          <a:p>
            <a:pPr>
              <a:lnSpc>
                <a:spcPct val="80000"/>
              </a:lnSpc>
              <a:buFontTx/>
              <a:buNone/>
            </a:pPr>
            <a:r>
              <a:rPr lang="en-US" sz="2800"/>
              <a:t>	of $7.25 per hour (higher in some </a:t>
            </a:r>
            <a:r>
              <a:rPr lang="en-US" sz="2800" smtClean="0"/>
              <a:t>states and for federal contractors) </a:t>
            </a:r>
            <a:endParaRPr lang="en-US" sz="2800"/>
          </a:p>
          <a:p>
            <a:pPr>
              <a:lnSpc>
                <a:spcPct val="80000"/>
              </a:lnSpc>
            </a:pPr>
            <a:r>
              <a:rPr lang="en-US" smtClean="0"/>
              <a:t>f</a:t>
            </a:r>
            <a:r>
              <a:rPr lang="en-US" sz="2800" smtClean="0"/>
              <a:t>or </a:t>
            </a:r>
            <a:r>
              <a:rPr lang="en-US" sz="2800"/>
              <a:t>all hours worked in a workweek</a:t>
            </a:r>
          </a:p>
          <a:p>
            <a:pPr>
              <a:lnSpc>
                <a:spcPct val="80000"/>
              </a:lnSpc>
            </a:pPr>
            <a:r>
              <a:rPr lang="en-US" smtClean="0"/>
              <a:t>w</a:t>
            </a:r>
            <a:r>
              <a:rPr lang="en-US" sz="2800" smtClean="0"/>
              <a:t>ith </a:t>
            </a:r>
            <a:r>
              <a:rPr lang="en-US" sz="2800"/>
              <a:t>time and one-half their “regular” rate of pay</a:t>
            </a:r>
          </a:p>
          <a:p>
            <a:pPr>
              <a:lnSpc>
                <a:spcPct val="80000"/>
              </a:lnSpc>
            </a:pPr>
            <a:r>
              <a:rPr lang="en-US" smtClean="0"/>
              <a:t>f</a:t>
            </a:r>
            <a:r>
              <a:rPr lang="en-US" sz="2800" smtClean="0"/>
              <a:t>or </a:t>
            </a:r>
            <a:r>
              <a:rPr lang="en-US" sz="2800"/>
              <a:t>all hours worked in excess of 40 in a workweek </a:t>
            </a:r>
          </a:p>
          <a:p>
            <a:pPr>
              <a:lnSpc>
                <a:spcPct val="80000"/>
              </a:lnSpc>
            </a:pPr>
            <a:r>
              <a:rPr lang="en-US" smtClean="0"/>
              <a:t>u</a:t>
            </a:r>
            <a:r>
              <a:rPr lang="en-US" sz="2800" smtClean="0"/>
              <a:t>nless </a:t>
            </a:r>
            <a:r>
              <a:rPr lang="en-US" sz="2800"/>
              <a:t>“exempt” from these </a:t>
            </a:r>
            <a:r>
              <a:rPr lang="en-US" sz="2800" smtClean="0"/>
              <a:t>requirements.</a:t>
            </a:r>
            <a:endParaRPr lang="en-US" sz="2800"/>
          </a:p>
        </p:txBody>
      </p:sp>
    </p:spTree>
    <p:extLst>
      <p:ext uri="{BB962C8B-B14F-4D97-AF65-F5344CB8AC3E}">
        <p14:creationId xmlns:p14="http://schemas.microsoft.com/office/powerpoint/2010/main" val="234709366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609600"/>
            <a:ext cx="7772400" cy="1143000"/>
          </a:xfrm>
          <a:noFill/>
        </p:spPr>
        <p:txBody>
          <a:bodyPr/>
          <a:lstStyle/>
          <a:p>
            <a:r>
              <a:rPr lang="en-US"/>
              <a:t>Common FLSA Claims</a:t>
            </a:r>
          </a:p>
        </p:txBody>
      </p:sp>
      <p:sp>
        <p:nvSpPr>
          <p:cNvPr id="51203" name="Rectangle 3"/>
          <p:cNvSpPr>
            <a:spLocks noGrp="1" noChangeArrowheads="1"/>
          </p:cNvSpPr>
          <p:nvPr>
            <p:ph type="body" idx="1"/>
          </p:nvPr>
        </p:nvSpPr>
        <p:spPr>
          <a:xfrm>
            <a:off x="304800" y="1905000"/>
            <a:ext cx="8610600" cy="4164013"/>
          </a:xfrm>
          <a:noFill/>
        </p:spPr>
        <p:txBody>
          <a:bodyPr/>
          <a:lstStyle/>
          <a:p>
            <a:r>
              <a:rPr lang="en-US" sz="3200" smtClean="0"/>
              <a:t>Misclassifying </a:t>
            </a:r>
            <a:r>
              <a:rPr lang="en-US" sz="3200"/>
              <a:t>employees as </a:t>
            </a:r>
            <a:r>
              <a:rPr lang="en-US" sz="3200" smtClean="0"/>
              <a:t>exempt</a:t>
            </a:r>
          </a:p>
          <a:p>
            <a:r>
              <a:rPr lang="en-US" sz="3200"/>
              <a:t>Failure to compensate employees for hours worked</a:t>
            </a:r>
          </a:p>
          <a:p>
            <a:r>
              <a:rPr lang="en-US" sz="3200"/>
              <a:t>Failing to pay non-exempt employees overtime </a:t>
            </a:r>
            <a:r>
              <a:rPr lang="en-US" sz="3200" smtClean="0"/>
              <a:t>due</a:t>
            </a:r>
            <a:endParaRPr lang="en-US" sz="3200"/>
          </a:p>
          <a:p>
            <a:r>
              <a:rPr lang="en-US" sz="3200"/>
              <a:t>Misclassifying employees as independent contractors</a:t>
            </a:r>
          </a:p>
          <a:p>
            <a:pPr>
              <a:buFontTx/>
              <a:buNone/>
            </a:pPr>
            <a:endParaRPr lang="en-US"/>
          </a:p>
        </p:txBody>
      </p:sp>
    </p:spTree>
    <p:extLst>
      <p:ext uri="{BB962C8B-B14F-4D97-AF65-F5344CB8AC3E}">
        <p14:creationId xmlns:p14="http://schemas.microsoft.com/office/powerpoint/2010/main" val="144287156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STATE LAWS</a:t>
            </a:r>
          </a:p>
        </p:txBody>
      </p:sp>
      <p:sp>
        <p:nvSpPr>
          <p:cNvPr id="98307" name="Rectangle 3"/>
          <p:cNvSpPr>
            <a:spLocks noGrp="1" noChangeArrowheads="1"/>
          </p:cNvSpPr>
          <p:nvPr>
            <p:ph type="body" idx="1"/>
          </p:nvPr>
        </p:nvSpPr>
        <p:spPr/>
        <p:txBody>
          <a:bodyPr/>
          <a:lstStyle/>
          <a:p>
            <a:r>
              <a:rPr lang="en-US"/>
              <a:t>Many states have own wage and hour laws.</a:t>
            </a:r>
          </a:p>
          <a:p>
            <a:pPr lvl="1"/>
            <a:r>
              <a:rPr lang="en-US"/>
              <a:t>Different requirements</a:t>
            </a:r>
          </a:p>
          <a:p>
            <a:pPr lvl="1"/>
            <a:r>
              <a:rPr lang="en-US"/>
              <a:t>Different definition of exemptions</a:t>
            </a:r>
          </a:p>
          <a:p>
            <a:pPr lvl="1"/>
            <a:r>
              <a:rPr lang="en-US"/>
              <a:t>Different enforcement procedures</a:t>
            </a:r>
          </a:p>
          <a:p>
            <a:r>
              <a:rPr lang="en-US"/>
              <a:t>Some localities have “living wage” laws</a:t>
            </a:r>
          </a:p>
          <a:p>
            <a:pPr lvl="1">
              <a:buFontTx/>
              <a:buNone/>
            </a:pPr>
            <a:endParaRPr lang="en-US"/>
          </a:p>
        </p:txBody>
      </p:sp>
      <p:pic>
        <p:nvPicPr>
          <p:cNvPr id="38913"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1000" y="4572000"/>
            <a:ext cx="2895600" cy="216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59031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“White Collar” Exemptions</a:t>
            </a:r>
            <a:endParaRPr lang="en-US"/>
          </a:p>
        </p:txBody>
      </p:sp>
      <p:sp>
        <p:nvSpPr>
          <p:cNvPr id="3" name="Content Placeholder 2"/>
          <p:cNvSpPr>
            <a:spLocks noGrp="1"/>
          </p:cNvSpPr>
          <p:nvPr>
            <p:ph idx="1"/>
          </p:nvPr>
        </p:nvSpPr>
        <p:spPr>
          <a:xfrm>
            <a:off x="381000" y="2286000"/>
            <a:ext cx="8458200" cy="3581400"/>
          </a:xfrm>
        </p:spPr>
        <p:txBody>
          <a:bodyPr/>
          <a:lstStyle/>
          <a:p>
            <a:r>
              <a:rPr lang="en-US" sz="3600" smtClean="0"/>
              <a:t>Executive</a:t>
            </a:r>
          </a:p>
          <a:p>
            <a:r>
              <a:rPr lang="en-US" sz="3600" smtClean="0"/>
              <a:t>Administrative</a:t>
            </a:r>
          </a:p>
          <a:p>
            <a:r>
              <a:rPr lang="en-US" sz="3600" smtClean="0"/>
              <a:t>Professional</a:t>
            </a:r>
          </a:p>
          <a:p>
            <a:r>
              <a:rPr lang="en-US" sz="3600" smtClean="0"/>
              <a:t>Highly Compensated</a:t>
            </a:r>
            <a:endParaRPr lang="en-US" sz="360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1600" y="19812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9327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6299.0"/>
  <p:tag name="AS_RELEASE_DATE" val="2017.05.17"/>
  <p:tag name="AS_TITLE" val="Aspose.Slides for .NET 4.0"/>
  <p:tag name="AS_VERSION" val="17.5"/>
</p:tagLst>
</file>

<file path=ppt/theme/theme1.xml><?xml version="1.0" encoding="utf-8"?>
<a:theme xmlns:a="http://schemas.openxmlformats.org/drawingml/2006/main" name="K&amp;C">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0</TotalTime>
  <Words>1107</Words>
  <Application>Microsoft Office PowerPoint</Application>
  <PresentationFormat>On-screen Show (4:3)</PresentationFormat>
  <Paragraphs>181</Paragraphs>
  <Slides>44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Wingdings</vt:lpstr>
      <vt:lpstr>K&amp;C</vt:lpstr>
      <vt:lpstr>“$how Me The Money!”: Wage-Hour Update for Government Contractors</vt:lpstr>
      <vt:lpstr>FAIR LABOR STANDARDS ACT</vt:lpstr>
      <vt:lpstr>PowerPoint Presentation</vt:lpstr>
      <vt:lpstr>Increased Federal Enforcement</vt:lpstr>
      <vt:lpstr>FLSA Damages</vt:lpstr>
      <vt:lpstr>FLSA in One Sentence</vt:lpstr>
      <vt:lpstr>Common FLSA Claims</vt:lpstr>
      <vt:lpstr>STATE LAWS</vt:lpstr>
      <vt:lpstr>“White Collar” Exemptions</vt:lpstr>
      <vt:lpstr>“White Collar” Exemption Basics</vt:lpstr>
      <vt:lpstr>Salaried Basis of Payment</vt:lpstr>
      <vt:lpstr>    So, What Has Changed?</vt:lpstr>
      <vt:lpstr>Biggest Change</vt:lpstr>
      <vt:lpstr>Other Changes</vt:lpstr>
      <vt:lpstr>   No Automatic Updates!</vt:lpstr>
      <vt:lpstr>PowerPoint Presentation</vt:lpstr>
      <vt:lpstr>No Changes to the Duties Tests  (even though DOL requested comments on whether changes should be made)</vt:lpstr>
      <vt:lpstr>Executive Test Criteria</vt:lpstr>
      <vt:lpstr>Administrative Test Criteria</vt:lpstr>
      <vt:lpstr>Learned Professional  Test Criteria</vt:lpstr>
      <vt:lpstr>Creative Professional  Test Criteria</vt:lpstr>
      <vt:lpstr>Highly Compensated Employees</vt:lpstr>
      <vt:lpstr>What Does This Mean for Employers?</vt:lpstr>
      <vt:lpstr>PowerPoint Presentation</vt:lpstr>
      <vt:lpstr>Potential Issues</vt:lpstr>
      <vt:lpstr>Hours Worked Issues</vt:lpstr>
      <vt:lpstr>Hours Worked Issues</vt:lpstr>
      <vt:lpstr>OT Keys For Employers</vt:lpstr>
      <vt:lpstr>Another DOL NPRM …</vt:lpstr>
      <vt:lpstr>And Another DOL NPRM …</vt:lpstr>
      <vt:lpstr>Misclassification of Workers</vt:lpstr>
      <vt:lpstr>Employee or Independent Contractor?</vt:lpstr>
      <vt:lpstr>Potential Consequences for Misclassification</vt:lpstr>
      <vt:lpstr>“Economic Realities” Test</vt:lpstr>
      <vt:lpstr>Independent Contractor or Employee?</vt:lpstr>
      <vt:lpstr>“Economic Realities”</vt:lpstr>
      <vt:lpstr>Administrator’s Interpretation</vt:lpstr>
      <vt:lpstr>Minimizing Risks</vt:lpstr>
      <vt:lpstr>Dealing with Change</vt:lpstr>
      <vt:lpstr>Fluctuating Work Week</vt:lpstr>
      <vt:lpstr>FLSA Retaliation</vt:lpstr>
      <vt:lpstr>EEO-1 Pay Data Reporting</vt:lpstr>
      <vt:lpstr>QUESTIONS?</vt:lpstr>
      <vt:lpstr> Thank You!</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Curtis (Skip) C. Williams</dc:creator>
  <cp:lastModifiedBy>Curtis (Skip) C. Williams</cp:lastModifiedBy>
  <cp:revision>2</cp:revision>
  <dcterms:created xsi:type="dcterms:W3CDTF">2019-04-22T15:16:14Z</dcterms:created>
  <dcterms:modified xsi:type="dcterms:W3CDTF">2019-04-22T22:23:39Z</dcterms:modified>
</cp:coreProperties>
</file>