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1"/>
  </p:sldMasterIdLst>
  <p:notesMasterIdLst>
    <p:notesMasterId r:id="rId32"/>
  </p:notesMasterIdLst>
  <p:handoutMasterIdLst>
    <p:handoutMasterId r:id="rId33"/>
  </p:handoutMasterIdLst>
  <p:sldIdLst>
    <p:sldId id="256" r:id="rId2"/>
    <p:sldId id="257" r:id="rId3"/>
    <p:sldId id="260" r:id="rId4"/>
    <p:sldId id="261" r:id="rId5"/>
    <p:sldId id="285" r:id="rId6"/>
    <p:sldId id="284" r:id="rId7"/>
    <p:sldId id="272" r:id="rId8"/>
    <p:sldId id="290" r:id="rId9"/>
    <p:sldId id="315" r:id="rId10"/>
    <p:sldId id="311" r:id="rId11"/>
    <p:sldId id="289" r:id="rId12"/>
    <p:sldId id="291" r:id="rId13"/>
    <p:sldId id="316" r:id="rId14"/>
    <p:sldId id="317" r:id="rId15"/>
    <p:sldId id="274" r:id="rId16"/>
    <p:sldId id="275" r:id="rId17"/>
    <p:sldId id="294" r:id="rId18"/>
    <p:sldId id="296" r:id="rId19"/>
    <p:sldId id="295" r:id="rId20"/>
    <p:sldId id="299" r:id="rId21"/>
    <p:sldId id="297" r:id="rId22"/>
    <p:sldId id="298" r:id="rId23"/>
    <p:sldId id="300" r:id="rId24"/>
    <p:sldId id="301" r:id="rId25"/>
    <p:sldId id="288" r:id="rId26"/>
    <p:sldId id="280" r:id="rId27"/>
    <p:sldId id="313" r:id="rId28"/>
    <p:sldId id="281" r:id="rId29"/>
    <p:sldId id="282" r:id="rId30"/>
    <p:sldId id="310" r:id="rId31"/>
  </p:sldIdLst>
  <p:sldSz cx="9144000" cy="6858000" type="screen4x3"/>
  <p:notesSz cx="6858000" cy="9220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7" autoAdjust="0"/>
    <p:restoredTop sz="96120" autoAdjust="0"/>
  </p:normalViewPr>
  <p:slideViewPr>
    <p:cSldViewPr>
      <p:cViewPr>
        <p:scale>
          <a:sx n="90" d="100"/>
          <a:sy n="90" d="100"/>
        </p:scale>
        <p:origin x="-924" y="-72"/>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446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6037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ltLang="en-US"/>
          </a:p>
        </p:txBody>
      </p:sp>
      <p:sp>
        <p:nvSpPr>
          <p:cNvPr id="54275" name="Rectangle 3"/>
          <p:cNvSpPr>
            <a:spLocks noGrp="1" noChangeArrowheads="1"/>
          </p:cNvSpPr>
          <p:nvPr>
            <p:ph type="dt" sz="quarter" idx="1"/>
          </p:nvPr>
        </p:nvSpPr>
        <p:spPr bwMode="auto">
          <a:xfrm>
            <a:off x="3886200" y="0"/>
            <a:ext cx="2971800" cy="46037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fld id="{5FDAE098-72A9-4936-82A8-E4A79707C877}" type="datetime1">
              <a:rPr lang="en-US" altLang="en-US"/>
              <a:pPr>
                <a:defRPr/>
              </a:pPr>
              <a:t>9/12/2016</a:t>
            </a:fld>
            <a:endParaRPr lang="en-US" altLang="en-US"/>
          </a:p>
        </p:txBody>
      </p:sp>
      <p:sp>
        <p:nvSpPr>
          <p:cNvPr id="54276" name="Rectangle 4"/>
          <p:cNvSpPr>
            <a:spLocks noGrp="1" noChangeArrowheads="1"/>
          </p:cNvSpPr>
          <p:nvPr>
            <p:ph type="ftr" sz="quarter" idx="2"/>
          </p:nvPr>
        </p:nvSpPr>
        <p:spPr bwMode="auto">
          <a:xfrm>
            <a:off x="0" y="8759825"/>
            <a:ext cx="2971800" cy="46037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ltLang="en-US"/>
          </a:p>
        </p:txBody>
      </p:sp>
      <p:sp>
        <p:nvSpPr>
          <p:cNvPr id="54277" name="Rectangle 5"/>
          <p:cNvSpPr>
            <a:spLocks noGrp="1" noChangeArrowheads="1"/>
          </p:cNvSpPr>
          <p:nvPr>
            <p:ph type="sldNum" sz="quarter" idx="3"/>
          </p:nvPr>
        </p:nvSpPr>
        <p:spPr bwMode="auto">
          <a:xfrm>
            <a:off x="3886200" y="8759825"/>
            <a:ext cx="2971800" cy="46037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91242BC1-732F-4D99-AB6A-31376D82DEED}" type="slidenum">
              <a:rPr lang="en-US" altLang="en-US"/>
              <a:pPr>
                <a:defRPr/>
              </a:pPr>
              <a:t>‹#›</a:t>
            </a:fld>
            <a:endParaRPr lang="en-US" altLang="en-US"/>
          </a:p>
        </p:txBody>
      </p:sp>
    </p:spTree>
    <p:extLst>
      <p:ext uri="{BB962C8B-B14F-4D97-AF65-F5344CB8AC3E}">
        <p14:creationId xmlns="" xmlns:p14="http://schemas.microsoft.com/office/powerpoint/2010/main" val="3597560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4266124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63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Resources used in the development of this presentation:</a:t>
            </a: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http://www.vec.virginia.gov/vecportal/employer/pdf/employerhandbook20130808.pdf</a:t>
            </a: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http://leg1.state.va.us/cgi-bin/legp504.exe?000+cod+TOC60020000005000000000000  TAX </a:t>
            </a:r>
            <a:r>
              <a:rPr lang="en-US" altLang="en-US" dirty="0" err="1" smtClean="0">
                <a:latin typeface="Times New Roman" pitchFamily="18" charset="0"/>
              </a:rPr>
              <a:t>Regs</a:t>
            </a:r>
            <a:endParaRPr lang="en-US" altLang="en-US" dirty="0" smtClean="0">
              <a:latin typeface="Times New Roman" pitchFamily="18" charset="0"/>
            </a:endParaRP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http://leg1.state.va.us/cgi-bin/legp504.exe?000+cod+TOC60020000006000000000000   Benefits </a:t>
            </a:r>
            <a:r>
              <a:rPr lang="en-US" altLang="en-US" dirty="0" err="1" smtClean="0">
                <a:latin typeface="Times New Roman" pitchFamily="18" charset="0"/>
              </a:rPr>
              <a:t>Regs</a:t>
            </a:r>
            <a:endParaRPr lang="en-US" altLang="en-US" dirty="0" smtClean="0">
              <a:latin typeface="Times New Roman"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686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sz="1200" dirty="0" smtClean="0">
                <a:latin typeface="Times New Roman" panose="02020603050405020304" pitchFamily="18" charset="0"/>
                <a:cs typeface="Times New Roman" panose="02020603050405020304" pitchFamily="18" charset="0"/>
              </a:rPr>
              <a:t>Do not digress on irrelevant matters</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sz="1200" b="1" dirty="0" smtClean="0">
                <a:solidFill>
                  <a:srgbClr val="FF0000"/>
                </a:solidFill>
                <a:latin typeface="Times New Roman" panose="02020603050405020304" pitchFamily="18" charset="0"/>
                <a:cs typeface="Times New Roman" panose="02020603050405020304" pitchFamily="18" charset="0"/>
              </a:rPr>
              <a:t>May want to let the</a:t>
            </a:r>
            <a:r>
              <a:rPr lang="en-US" altLang="en-US" sz="1200" b="1" baseline="0" dirty="0" smtClean="0">
                <a:solidFill>
                  <a:srgbClr val="FF0000"/>
                </a:solidFill>
                <a:latin typeface="Times New Roman" panose="02020603050405020304" pitchFamily="18" charset="0"/>
                <a:cs typeface="Times New Roman" panose="02020603050405020304" pitchFamily="18" charset="0"/>
              </a:rPr>
              <a:t> employers know that we have developed specific questions that the deputies are required to ask (Dynamic B60’s).</a:t>
            </a:r>
            <a:endParaRPr lang="en-US" altLang="en-US" sz="1200" b="1" dirty="0" smtClean="0">
              <a:solidFill>
                <a:srgbClr val="FF0000"/>
              </a:solidFill>
              <a:latin typeface="Times New Roman" panose="02020603050405020304" pitchFamily="18" charset="0"/>
              <a:cs typeface="Times New Roman" panose="02020603050405020304"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0563"/>
            <a:ext cx="4610100" cy="3457575"/>
          </a:xfrm>
          <a:prstGeom prst="rect">
            <a:avLst/>
          </a:prstGeom>
        </p:spPr>
      </p:sp>
      <p:sp>
        <p:nvSpPr>
          <p:cNvPr id="3" name="Notes Placeholder 2"/>
          <p:cNvSpPr>
            <a:spLocks noGrp="1"/>
          </p:cNvSpPr>
          <p:nvPr>
            <p:ph type="body" idx="1"/>
          </p:nvPr>
        </p:nvSpPr>
        <p:spPr>
          <a:xfrm>
            <a:off x="686421" y="4380225"/>
            <a:ext cx="5485158" cy="4148776"/>
          </a:xfrm>
          <a:prstGeom prst="rect">
            <a:avLst/>
          </a:prstGeom>
        </p:spPr>
        <p:txBody>
          <a:bodyPr lIns="90151" tIns="45075" rIns="90151" bIns="45075">
            <a:normAutofit/>
          </a:bodyPr>
          <a:lstStyle/>
          <a:p>
            <a:pPr eaLnBrk="1" hangingPunct="1">
              <a:lnSpc>
                <a:spcPct val="90000"/>
              </a:lnSpc>
              <a:buFont typeface="Wingdings" pitchFamily="2" charset="2"/>
              <a:buNone/>
            </a:pPr>
            <a:r>
              <a:rPr lang="en-US" sz="2000" dirty="0" smtClean="0"/>
              <a:t>Did the claimant deliberately break the machine?</a:t>
            </a:r>
          </a:p>
          <a:p>
            <a:pPr lvl="1" eaLnBrk="1" hangingPunct="1">
              <a:lnSpc>
                <a:spcPct val="90000"/>
              </a:lnSpc>
            </a:pPr>
            <a:r>
              <a:rPr lang="en-US" sz="1800" dirty="0" smtClean="0"/>
              <a:t>I believe he did. (</a:t>
            </a:r>
            <a:r>
              <a:rPr lang="en-US" sz="1800" b="1" dirty="0" smtClean="0"/>
              <a:t>opinion</a:t>
            </a:r>
            <a:r>
              <a:rPr lang="en-US" sz="1800" dirty="0" smtClean="0"/>
              <a:t>)</a:t>
            </a:r>
          </a:p>
          <a:p>
            <a:pPr lvl="1" eaLnBrk="1" hangingPunct="1">
              <a:lnSpc>
                <a:spcPct val="90000"/>
              </a:lnSpc>
            </a:pPr>
            <a:r>
              <a:rPr lang="en-US" sz="1800" dirty="0" smtClean="0"/>
              <a:t>He was the only one close to the machine when it stopped working. (</a:t>
            </a:r>
            <a:r>
              <a:rPr lang="en-US" sz="1800" b="1" dirty="0" smtClean="0"/>
              <a:t>inference</a:t>
            </a:r>
            <a:r>
              <a:rPr lang="en-US" sz="1800" dirty="0" smtClean="0"/>
              <a:t>)</a:t>
            </a:r>
          </a:p>
          <a:p>
            <a:pPr lvl="1" eaLnBrk="1" hangingPunct="1">
              <a:lnSpc>
                <a:spcPct val="90000"/>
              </a:lnSpc>
            </a:pPr>
            <a:r>
              <a:rPr lang="en-US" sz="1800" dirty="0" smtClean="0"/>
              <a:t>He was a careless worker. (</a:t>
            </a:r>
            <a:r>
              <a:rPr lang="en-US" sz="1800" b="1" dirty="0" smtClean="0"/>
              <a:t>opinion</a:t>
            </a:r>
            <a:r>
              <a:rPr lang="en-US" sz="1800" dirty="0" smtClean="0"/>
              <a:t>)</a:t>
            </a:r>
          </a:p>
          <a:p>
            <a:pPr lvl="1" eaLnBrk="1" hangingPunct="1">
              <a:lnSpc>
                <a:spcPct val="90000"/>
              </a:lnSpc>
            </a:pPr>
            <a:r>
              <a:rPr lang="en-US" sz="1800" dirty="0" smtClean="0"/>
              <a:t>He was always a troublemaker. (</a:t>
            </a:r>
            <a:r>
              <a:rPr lang="en-US" sz="1800" b="1" dirty="0" smtClean="0"/>
              <a:t>generalization</a:t>
            </a:r>
            <a:r>
              <a:rPr lang="en-US" sz="1800" dirty="0" smtClean="0"/>
              <a:t>)</a:t>
            </a:r>
          </a:p>
          <a:p>
            <a:pPr lvl="1" eaLnBrk="1" hangingPunct="1">
              <a:lnSpc>
                <a:spcPct val="90000"/>
              </a:lnSpc>
            </a:pPr>
            <a:r>
              <a:rPr lang="en-US" sz="1800" dirty="0" smtClean="0"/>
              <a:t>If he didn’t break the machine, can you tell me who did? (</a:t>
            </a:r>
            <a:r>
              <a:rPr lang="en-US" sz="1800" b="1" dirty="0" smtClean="0"/>
              <a:t>evasion</a:t>
            </a:r>
            <a:r>
              <a:rPr lang="en-US" sz="1800" dirty="0" smtClean="0"/>
              <a:t>)</a:t>
            </a:r>
          </a:p>
          <a:p>
            <a:pPr lvl="1" eaLnBrk="1" hangingPunct="1">
              <a:lnSpc>
                <a:spcPct val="90000"/>
              </a:lnSpc>
            </a:pPr>
            <a:r>
              <a:rPr lang="en-US" sz="1800" dirty="0" smtClean="0"/>
              <a:t>I knew the machine would break if he continued to operate in the same manner. (</a:t>
            </a:r>
            <a:r>
              <a:rPr lang="en-US" sz="1800" b="1" dirty="0" smtClean="0"/>
              <a:t>prediction</a:t>
            </a:r>
            <a:r>
              <a:rPr lang="en-US" sz="1800" dirty="0" smtClean="0"/>
              <a:t>)</a:t>
            </a:r>
          </a:p>
          <a:p>
            <a:pPr lvl="1" eaLnBrk="1" hangingPunct="1">
              <a:lnSpc>
                <a:spcPct val="90000"/>
              </a:lnSpc>
            </a:pPr>
            <a:r>
              <a:rPr lang="en-US" sz="1800" dirty="0" smtClean="0"/>
              <a:t>The machine didn’t break itself. He was operating it at the time. He broke it. (</a:t>
            </a:r>
            <a:r>
              <a:rPr lang="en-US" sz="1800" b="1" dirty="0" smtClean="0"/>
              <a:t>conclusion</a:t>
            </a:r>
            <a:r>
              <a:rPr lang="en-US" sz="1800" dirty="0" smtClean="0"/>
              <a:t>)</a:t>
            </a:r>
          </a:p>
        </p:txBody>
      </p:sp>
      <p:sp>
        <p:nvSpPr>
          <p:cNvPr id="4" name="Slide Number Placeholder 3"/>
          <p:cNvSpPr>
            <a:spLocks noGrp="1"/>
          </p:cNvSpPr>
          <p:nvPr>
            <p:ph type="sldNum" sz="quarter" idx="10"/>
          </p:nvPr>
        </p:nvSpPr>
        <p:spPr>
          <a:xfrm>
            <a:off x="3884027" y="8757301"/>
            <a:ext cx="2972421" cy="461325"/>
          </a:xfrm>
          <a:prstGeom prst="rect">
            <a:avLst/>
          </a:prstGeom>
        </p:spPr>
        <p:txBody>
          <a:bodyPr lIns="90151" tIns="45075" rIns="90151" bIns="45075"/>
          <a:lstStyle/>
          <a:p>
            <a:fld id="{D13899C4-ED5C-4FB0-9F62-3DA1E0E2B4C4}"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0563"/>
            <a:ext cx="4610100" cy="3457575"/>
          </a:xfrm>
          <a:prstGeom prst="rect">
            <a:avLst/>
          </a:prstGeom>
        </p:spPr>
      </p:sp>
      <p:sp>
        <p:nvSpPr>
          <p:cNvPr id="3" name="Notes Placeholder 2"/>
          <p:cNvSpPr>
            <a:spLocks noGrp="1"/>
          </p:cNvSpPr>
          <p:nvPr>
            <p:ph type="body" idx="1"/>
          </p:nvPr>
        </p:nvSpPr>
        <p:spPr>
          <a:xfrm>
            <a:off x="686421" y="4380225"/>
            <a:ext cx="5485158" cy="4148776"/>
          </a:xfrm>
          <a:prstGeom prst="rect">
            <a:avLst/>
          </a:prstGeom>
        </p:spPr>
        <p:txBody>
          <a:bodyPr lIns="90151" tIns="45075" rIns="90151" bIns="45075">
            <a:normAutofit/>
          </a:bodyPr>
          <a:lstStyle/>
          <a:p>
            <a:pPr defTabSz="914579">
              <a:defRPr/>
            </a:pPr>
            <a:r>
              <a:rPr lang="en-US" dirty="0" smtClean="0"/>
              <a:t>Under the second example - both parties agreed</a:t>
            </a:r>
            <a:r>
              <a:rPr lang="en-US" baseline="0" dirty="0" smtClean="0"/>
              <a:t> with the employer statement regarding the reason given to the claimant for his discharge; therefore, this is considered a fact. However, this may not be the end of the fact finding process. Unless the claimant agrees that he was stealing the tennis shoes, more facts are needed to reach a decision regarding the claimant discharge issue. </a:t>
            </a:r>
            <a:endParaRPr lang="en-US" dirty="0" smtClean="0"/>
          </a:p>
          <a:p>
            <a:endParaRPr lang="en-US" dirty="0"/>
          </a:p>
        </p:txBody>
      </p:sp>
      <p:sp>
        <p:nvSpPr>
          <p:cNvPr id="4" name="Slide Number Placeholder 3"/>
          <p:cNvSpPr>
            <a:spLocks noGrp="1"/>
          </p:cNvSpPr>
          <p:nvPr>
            <p:ph type="sldNum" sz="quarter" idx="10"/>
          </p:nvPr>
        </p:nvSpPr>
        <p:spPr>
          <a:xfrm>
            <a:off x="3884027" y="8757301"/>
            <a:ext cx="2972421" cy="461325"/>
          </a:xfrm>
          <a:prstGeom prst="rect">
            <a:avLst/>
          </a:prstGeom>
        </p:spPr>
        <p:txBody>
          <a:bodyPr lIns="90151" tIns="45075" rIns="90151" bIns="45075"/>
          <a:lstStyle/>
          <a:p>
            <a:fld id="{D13899C4-ED5C-4FB0-9F62-3DA1E0E2B4C4}"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891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096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301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505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dirty="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710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915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120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84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dirty="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325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529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734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latin typeface="Times New Roman" pitchFamily="18" charset="0"/>
              </a:rPr>
              <a:t>Documentation! Documentation! Documentation!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dirty="0" smtClean="0">
              <a:latin typeface="Times New Roman"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939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Not all employing units in Virginia are subject to the taxing provisions of the unemployment compensation law. Coverage (tax liability) is determined by:</a:t>
            </a:r>
          </a:p>
          <a:p>
            <a:pPr eaLnBrk="1" hangingPunct="1">
              <a:buFont typeface="Arial" pitchFamily="34" charset="0"/>
              <a:buChar char="•"/>
            </a:pPr>
            <a:r>
              <a:rPr lang="en-US" altLang="en-US" dirty="0" smtClean="0">
                <a:latin typeface="Times New Roman" pitchFamily="18" charset="0"/>
              </a:rPr>
              <a:t>The number of workers employed</a:t>
            </a:r>
          </a:p>
          <a:p>
            <a:pPr eaLnBrk="1" hangingPunct="1">
              <a:buFont typeface="Arial" pitchFamily="34" charset="0"/>
              <a:buChar char="•"/>
            </a:pPr>
            <a:r>
              <a:rPr lang="en-US" altLang="en-US" dirty="0" smtClean="0">
                <a:latin typeface="Times New Roman" pitchFamily="18" charset="0"/>
              </a:rPr>
              <a:t>The duration and nature of services performed, and</a:t>
            </a:r>
          </a:p>
          <a:p>
            <a:pPr eaLnBrk="1" hangingPunct="1">
              <a:buFont typeface="Arial" pitchFamily="34" charset="0"/>
              <a:buChar char="•"/>
            </a:pPr>
            <a:r>
              <a:rPr lang="en-US" altLang="en-US" dirty="0" smtClean="0">
                <a:latin typeface="Times New Roman" pitchFamily="18" charset="0"/>
              </a:rPr>
              <a:t>The amount of wages paid for services in employment</a:t>
            </a:r>
          </a:p>
          <a:p>
            <a:pPr eaLnBrk="1" hangingPunct="1">
              <a:buFont typeface="Arial" pitchFamily="34" charset="0"/>
              <a:buNone/>
            </a:pPr>
            <a:r>
              <a:rPr lang="en-US" altLang="en-US" dirty="0" smtClean="0">
                <a:latin typeface="Times New Roman" pitchFamily="18" charset="0"/>
              </a:rPr>
              <a:t>Once the liability conditions are met for your type of employment, you are required to report the total payroll for the entire year, by quarter, and pay the appropriate amount of taxes. Regulation 16 VAC 5-20-10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You are automatically liable for coverage if you: </a:t>
            </a:r>
          </a:p>
          <a:p>
            <a:pPr eaLnBrk="1" hangingPunct="1"/>
            <a:r>
              <a:rPr lang="en-US" altLang="en-US" dirty="0" smtClean="0">
                <a:latin typeface="Times New Roman" pitchFamily="18" charset="0"/>
              </a:rPr>
              <a:t> • Acquire a business, which is liable under the law (</a:t>
            </a:r>
            <a:r>
              <a:rPr lang="en-US" altLang="en-US" i="1" dirty="0" smtClean="0">
                <a:latin typeface="Times New Roman" pitchFamily="18" charset="0"/>
              </a:rPr>
              <a:t>You may also be responsible for any sum owed by the seller.</a:t>
            </a:r>
            <a:r>
              <a:rPr lang="en-US" altLang="en-US" dirty="0" smtClean="0">
                <a:latin typeface="Times New Roman" pitchFamily="18" charset="0"/>
              </a:rPr>
              <a:t>) </a:t>
            </a:r>
          </a:p>
          <a:p>
            <a:pPr eaLnBrk="1" hangingPunct="1"/>
            <a:r>
              <a:rPr lang="en-US" altLang="en-US" dirty="0" smtClean="0">
                <a:latin typeface="Times New Roman" pitchFamily="18" charset="0"/>
              </a:rPr>
              <a:t> • Are liable to the federal government for Federal Unemployment Tax (</a:t>
            </a:r>
            <a:r>
              <a:rPr lang="en-US" altLang="en-US" dirty="0" err="1" smtClean="0">
                <a:latin typeface="Times New Roman" pitchFamily="18" charset="0"/>
              </a:rPr>
              <a:t>FUTA</a:t>
            </a:r>
            <a:r>
              <a:rPr lang="en-US" altLang="en-US" dirty="0" smtClean="0">
                <a:latin typeface="Times New Roman" pitchFamily="18" charset="0"/>
              </a:rPr>
              <a:t>)</a:t>
            </a:r>
          </a:p>
          <a:p>
            <a:pPr eaLnBrk="1" hangingPunct="1"/>
            <a:r>
              <a:rPr lang="en-US" altLang="en-US" dirty="0" smtClean="0">
                <a:latin typeface="Times New Roman" pitchFamily="18" charset="0"/>
              </a:rPr>
              <a:t> • Are a state, local government, or political subdivision §60.2-210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Most employers are liable if you have one or more employees who work for any portion of a day in twenty different weeks in a calendar year, or if your total gross payroll for any calendar quarter is $1,500 or more. (§60.2-210) The exceptions are domestic, non-profit or agricultural employing units.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144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xfrm>
            <a:off x="1123950" y="692150"/>
            <a:ext cx="4610100" cy="3457575"/>
          </a:xfrm>
          <a:prstGeom prst="rect">
            <a:avLst/>
          </a:prstGeom>
          <a:noFill/>
          <a:ln w="12700">
            <a:solidFill>
              <a:srgbClr val="000000"/>
            </a:solidFill>
            <a:miter lim="800000"/>
            <a:headEnd/>
            <a:tailEnd/>
          </a:ln>
        </p:spPr>
      </p:sp>
      <p:sp>
        <p:nvSpPr>
          <p:cNvPr id="63490" name="Notes Placeholder 2"/>
          <p:cNvSpPr>
            <a:spLocks noGrp="1"/>
          </p:cNvSpPr>
          <p:nvPr>
            <p:ph type="body" idx="1"/>
          </p:nvPr>
        </p:nvSpPr>
        <p:spPr bwMode="auto">
          <a:xfrm>
            <a:off x="685800" y="4379913"/>
            <a:ext cx="5486400" cy="4148137"/>
          </a:xfrm>
          <a:prstGeom prst="rect">
            <a:avLst/>
          </a:prstGeom>
          <a:noFill/>
          <a:ln>
            <a:miter lim="800000"/>
            <a:headEnd/>
            <a:tailEnd/>
          </a:ln>
        </p:spPr>
        <p:txBody>
          <a:bodyPr/>
          <a:lstStyle/>
          <a:p>
            <a:r>
              <a:rPr lang="en-US" altLang="en-US" dirty="0" smtClean="0">
                <a:latin typeface="Times New Roman" pitchFamily="18" charset="0"/>
              </a:rPr>
              <a:t>The benefit ratio is obtained by dividing the total amount of benefits charged against the account by the total of the paid taxable payrolls. The computed tax rate is determined by applying the resulting percentage and the Trust Fund balance factor to the rate tables provided by the law. The pool cost charge is added to all employers’ tax rates to compensate for charges that cannot be assigned to any specific Virginia employer. When the trust fund balance does not exceed 50% of solvency, an additional charge must be placed on all employers. </a:t>
            </a:r>
            <a:endParaRPr lang="en-US" dirty="0"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75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96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2150"/>
            <a:ext cx="4610100" cy="3457575"/>
          </a:xfrm>
          <a:prstGeom prst="rect">
            <a:avLst/>
          </a:prstGeom>
          <a:noFill/>
          <a:ln w="12700">
            <a:solidFill>
              <a:prstClr val="black"/>
            </a:solidFill>
          </a:ln>
        </p:spPr>
      </p:sp>
      <p:sp>
        <p:nvSpPr>
          <p:cNvPr id="3" name="Notes Placeholder 2"/>
          <p:cNvSpPr>
            <a:spLocks noGrp="1"/>
          </p:cNvSpPr>
          <p:nvPr>
            <p:ph type="body" idx="1"/>
          </p:nvPr>
        </p:nvSpPr>
        <p:spPr>
          <a:xfrm>
            <a:off x="685800" y="4379913"/>
            <a:ext cx="5486400" cy="4148137"/>
          </a:xfrm>
          <a:prstGeom prst="rect">
            <a:avLst/>
          </a:prstGeom>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048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253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457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To qualify for benefits, an individual must have earned at least a total of $3,000 in two quarters in the base period. Currently the maximum weekly benefit amount is $378 and the minimum is $60. Individuals must have earned at least $18,900.01 in two quarters during the base period to qualify for the maximum weekly benefit amount. Benefit duration varies from 12 to 26 weeks, also depending on wages earned in the base period.</a:t>
            </a:r>
          </a:p>
          <a:p>
            <a:pPr eaLnBrk="1" hangingPunct="1"/>
            <a:endParaRPr lang="en-US" alt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662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867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277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072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ed Rectangle 9"/>
          <p:cNvSpPr/>
          <p:nvPr/>
        </p:nvSpPr>
        <p:spPr>
          <a:xfrm>
            <a:off x="418597"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US" altLang="en-US"/>
          </a:p>
        </p:txBody>
      </p:sp>
      <p:sp>
        <p:nvSpPr>
          <p:cNvPr id="8" name="Footer Placeholder 7"/>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10"/>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5"/>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3"/>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ounded Rectangle 10"/>
          <p:cNvSpPr/>
          <p:nvPr/>
        </p:nvSpPr>
        <p:spPr>
          <a:xfrm>
            <a:off x="418597" y="434163"/>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ltLang="en-US"/>
          </a:p>
        </p:txBody>
      </p:sp>
      <p:sp>
        <p:nvSpPr>
          <p:cNvPr id="7" name="Footer Placeholder 4"/>
          <p:cNvSpPr>
            <a:spLocks noGrp="1"/>
          </p:cNvSpPr>
          <p:nvPr>
            <p:ph type="ftr" sz="quarter" idx="11"/>
          </p:nvPr>
        </p:nvSpPr>
        <p:spPr/>
        <p:txBody>
          <a:bodyPr/>
          <a:lstStyle>
            <a:lvl1pPr>
              <a:defRPr/>
            </a:lvl1pPr>
            <a:extLst/>
          </a:lstStyle>
          <a:p>
            <a:pPr>
              <a:defRPr/>
            </a:pPr>
            <a:endParaRPr lang="en-US" altLang="en-US"/>
          </a:p>
        </p:txBody>
      </p:sp>
      <p:sp>
        <p:nvSpPr>
          <p:cNvPr id="8" name="Slide Number Placeholder 5"/>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US" altLang="en-US"/>
          </a:p>
        </p:txBody>
      </p:sp>
      <p:sp>
        <p:nvSpPr>
          <p:cNvPr id="8" name="Footer Placeholder 17"/>
          <p:cNvSpPr>
            <a:spLocks noGrp="1"/>
          </p:cNvSpPr>
          <p:nvPr>
            <p:ph type="ftr" sz="quarter" idx="11"/>
          </p:nvPr>
        </p:nvSpPr>
        <p:spPr/>
        <p:txBody>
          <a:bodyPr/>
          <a:lstStyle>
            <a:lvl1pPr>
              <a:defRPr/>
            </a:lvl1pPr>
          </a:lstStyle>
          <a:p>
            <a:pPr>
              <a:defRPr/>
            </a:pPr>
            <a:endParaRPr lang="en-US" altLang="en-US"/>
          </a:p>
        </p:txBody>
      </p:sp>
      <p:sp>
        <p:nvSpPr>
          <p:cNvPr id="9"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US" altLang="en-US"/>
          </a:p>
        </p:txBody>
      </p:sp>
      <p:sp>
        <p:nvSpPr>
          <p:cNvPr id="4" name="Footer Placeholder 17"/>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US" altLang="en-US"/>
          </a:p>
        </p:txBody>
      </p:sp>
      <p:sp>
        <p:nvSpPr>
          <p:cNvPr id="4" name="Footer Placeholder 2"/>
          <p:cNvSpPr>
            <a:spLocks noGrp="1"/>
          </p:cNvSpPr>
          <p:nvPr>
            <p:ph type="ftr" sz="quarter" idx="11"/>
          </p:nvPr>
        </p:nvSpPr>
        <p:spPr/>
        <p:txBody>
          <a:bodyPr/>
          <a:lstStyle>
            <a:lvl1pPr>
              <a:defRPr/>
            </a:lvl1pPr>
            <a:extLst/>
          </a:lstStyle>
          <a:p>
            <a:pPr>
              <a:defRPr/>
            </a:pPr>
            <a:endParaRPr lang="en-US" altLang="en-US"/>
          </a:p>
        </p:txBody>
      </p:sp>
      <p:sp>
        <p:nvSpPr>
          <p:cNvPr id="5" name="Slide Number Placeholder 3"/>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3"/>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4" y="930145"/>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 Single Corner Rectangle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1"/>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US" altLang="en-US"/>
          </a:p>
        </p:txBody>
      </p:sp>
      <p:sp>
        <p:nvSpPr>
          <p:cNvPr id="8" name="Footer Placeholder 5"/>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6"/>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ounded Rectangle 8"/>
          <p:cNvSpPr/>
          <p:nvPr/>
        </p:nvSpPr>
        <p:spPr>
          <a:xfrm>
            <a:off x="418597"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744" r:id="rId1"/>
    <p:sldLayoutId id="2147483743" r:id="rId2"/>
    <p:sldLayoutId id="2147483745" r:id="rId3"/>
    <p:sldLayoutId id="2147483742" r:id="rId4"/>
    <p:sldLayoutId id="2147483741" r:id="rId5"/>
    <p:sldLayoutId id="2147483740" r:id="rId6"/>
    <p:sldLayoutId id="2147483746" r:id="rId7"/>
    <p:sldLayoutId id="2147483739" r:id="rId8"/>
    <p:sldLayoutId id="2147483747" r:id="rId9"/>
    <p:sldLayoutId id="2147483738" r:id="rId10"/>
    <p:sldLayoutId id="2147483737"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90600"/>
            <a:ext cx="8153400" cy="1600200"/>
          </a:xfrm>
        </p:spPr>
        <p:txBody>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UNEMPLOYMENT COMPENSATION</a:t>
            </a:r>
          </a:p>
        </p:txBody>
      </p:sp>
      <p:sp>
        <p:nvSpPr>
          <p:cNvPr id="3075" name="Rectangle 3"/>
          <p:cNvSpPr>
            <a:spLocks noGrp="1" noChangeArrowheads="1"/>
          </p:cNvSpPr>
          <p:nvPr>
            <p:ph type="subTitle" idx="1"/>
          </p:nvPr>
        </p:nvSpPr>
        <p:spPr>
          <a:xfrm>
            <a:off x="457200" y="3886200"/>
            <a:ext cx="8077200" cy="1143000"/>
          </a:xfrm>
        </p:spPr>
        <p:txBody>
          <a:bodyPr>
            <a:normAutofit fontScale="70000" lnSpcReduction="20000"/>
          </a:bodyPr>
          <a:lstStyle/>
          <a:p>
            <a:pPr algn="ctr" eaLnBrk="1" fontAlgn="auto" hangingPunct="1">
              <a:spcAft>
                <a:spcPts val="0"/>
              </a:spcAft>
              <a:buFont typeface="Wingdings 2"/>
              <a:buNone/>
              <a:defRPr/>
            </a:pPr>
            <a:r>
              <a:rPr lang="en-US" altLang="en-US" sz="4000" b="1" dirty="0" smtClean="0">
                <a:latin typeface="Times New Roman" panose="02020603050405020304" pitchFamily="18" charset="0"/>
                <a:cs typeface="Times New Roman" panose="02020603050405020304" pitchFamily="18" charset="0"/>
              </a:rPr>
              <a:t>Successfully Managing Unemployment Claims</a:t>
            </a:r>
          </a:p>
          <a:p>
            <a:pPr algn="ctr" eaLnBrk="1" fontAlgn="auto" hangingPunct="1">
              <a:spcAft>
                <a:spcPts val="0"/>
              </a:spcAft>
              <a:buFont typeface="Wingdings 2"/>
              <a:buNone/>
              <a:defRPr/>
            </a:pPr>
            <a:endParaRPr lang="en-US" altLang="en-US" sz="4000" b="1" dirty="0" smtClean="0">
              <a:latin typeface="Times New Roman" panose="02020603050405020304" pitchFamily="18" charset="0"/>
              <a:cs typeface="Times New Roman" panose="02020603050405020304" pitchFamily="18" charset="0"/>
            </a:endParaRPr>
          </a:p>
          <a:p>
            <a:pPr algn="ctr" eaLnBrk="1" fontAlgn="auto" hangingPunct="1">
              <a:spcAft>
                <a:spcPts val="0"/>
              </a:spcAft>
              <a:buFont typeface="Wingdings 2"/>
              <a:buNone/>
              <a:defRPr/>
            </a:pPr>
            <a:r>
              <a:rPr lang="en-US" altLang="en-US" sz="4000" b="1" i="1" dirty="0" smtClean="0">
                <a:latin typeface="Times New Roman" panose="02020603050405020304" pitchFamily="18" charset="0"/>
                <a:cs typeface="Times New Roman" panose="02020603050405020304" pitchFamily="18" charset="0"/>
              </a:rPr>
              <a:t>What Employers Need to Know</a:t>
            </a:r>
          </a:p>
          <a:p>
            <a:pPr algn="ctr" eaLnBrk="1" fontAlgn="auto" hangingPunct="1">
              <a:spcAft>
                <a:spcPts val="0"/>
              </a:spcAft>
              <a:buFont typeface="Wingdings 2"/>
              <a:buNone/>
              <a:defRPr/>
            </a:pPr>
            <a:endParaRPr lang="en-US" altLang="en-US" sz="3200" b="1" dirty="0" smtClean="0">
              <a:latin typeface="Times New Roman" panose="02020603050405020304" pitchFamily="18" charset="0"/>
              <a:cs typeface="Times New Roman" panose="02020603050405020304" pitchFamily="18" charset="0"/>
            </a:endParaRPr>
          </a:p>
        </p:txBody>
      </p:sp>
      <p:pic>
        <p:nvPicPr>
          <p:cNvPr id="15363" name="Picture 1"/>
          <p:cNvPicPr>
            <a:picLocks noChangeAspect="1"/>
          </p:cNvPicPr>
          <p:nvPr/>
        </p:nvPicPr>
        <p:blipFill>
          <a:blip r:embed="rId3" cstate="print"/>
          <a:srcRect/>
          <a:stretch>
            <a:fillRect/>
          </a:stretch>
        </p:blipFill>
        <p:spPr bwMode="auto">
          <a:xfrm>
            <a:off x="6553200" y="5257800"/>
            <a:ext cx="1905000" cy="800100"/>
          </a:xfrm>
          <a:prstGeom prst="rect">
            <a:avLst/>
          </a:prstGeom>
          <a:noFill/>
          <a:ln w="9525">
            <a:noFill/>
            <a:miter lim="800000"/>
            <a:headEnd/>
            <a:tailEnd/>
          </a:ln>
        </p:spPr>
      </p:pic>
      <p:sp>
        <p:nvSpPr>
          <p:cNvPr id="15364" name="TextBox 4"/>
          <p:cNvSpPr txBox="1">
            <a:spLocks noChangeArrowheads="1"/>
          </p:cNvSpPr>
          <p:nvPr/>
        </p:nvSpPr>
        <p:spPr bwMode="auto">
          <a:xfrm>
            <a:off x="749595" y="5257800"/>
            <a:ext cx="4114800" cy="646331"/>
          </a:xfrm>
          <a:prstGeom prst="rect">
            <a:avLst/>
          </a:prstGeom>
          <a:noFill/>
          <a:ln w="9525">
            <a:noFill/>
            <a:miter lim="800000"/>
            <a:headEnd/>
            <a:tailEnd/>
          </a:ln>
        </p:spPr>
        <p:txBody>
          <a:bodyPr>
            <a:spAutoFit/>
          </a:bodyPr>
          <a:lstStyle/>
          <a:p>
            <a:endParaRPr lang="en-US" sz="2000" i="1" dirty="0"/>
          </a:p>
          <a:p>
            <a:r>
              <a:rPr lang="en-US" sz="1600" dirty="0" smtClean="0"/>
              <a:t>September 13, </a:t>
            </a:r>
            <a:r>
              <a:rPr lang="en-US" sz="1600" dirty="0" smtClean="0"/>
              <a:t>2016</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7" name="Text Box 4"/>
          <p:cNvSpPr txBox="1">
            <a:spLocks noChangeArrowheads="1"/>
          </p:cNvSpPr>
          <p:nvPr/>
        </p:nvSpPr>
        <p:spPr bwMode="auto">
          <a:xfrm>
            <a:off x="914400" y="838200"/>
            <a:ext cx="7086600" cy="457200"/>
          </a:xfrm>
          <a:prstGeom prst="rect">
            <a:avLst/>
          </a:prstGeom>
          <a:noFill/>
          <a:ln w="9525">
            <a:noFill/>
            <a:miter lim="800000"/>
            <a:headEnd/>
            <a:tailEnd/>
          </a:ln>
        </p:spPr>
        <p:txBody>
          <a:bodyPr>
            <a:spAutoFit/>
          </a:bodyPr>
          <a:lstStyle/>
          <a:p>
            <a:pPr>
              <a:spcBef>
                <a:spcPct val="50000"/>
              </a:spcBef>
            </a:pPr>
            <a:endParaRPr lang="en-US"/>
          </a:p>
        </p:txBody>
      </p:sp>
      <p:pic>
        <p:nvPicPr>
          <p:cNvPr id="1029" name="Picture 5"/>
          <p:cNvPicPr>
            <a:picLocks noChangeAspect="1" noChangeArrowheads="1"/>
          </p:cNvPicPr>
          <p:nvPr/>
        </p:nvPicPr>
        <p:blipFill>
          <a:blip r:embed="rId2" cstate="print"/>
          <a:srcRect/>
          <a:stretch>
            <a:fillRect/>
          </a:stretch>
        </p:blipFill>
        <p:spPr bwMode="auto">
          <a:xfrm>
            <a:off x="1657350" y="-342900"/>
            <a:ext cx="5829300" cy="754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533400"/>
            <a:ext cx="67357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Who’s on First?</a:t>
            </a:r>
          </a:p>
        </p:txBody>
      </p:sp>
      <p:sp>
        <p:nvSpPr>
          <p:cNvPr id="13315" name="Rectangle 3"/>
          <p:cNvSpPr>
            <a:spLocks noGrp="1" noChangeArrowheads="1"/>
          </p:cNvSpPr>
          <p:nvPr>
            <p:ph idx="1"/>
          </p:nvPr>
        </p:nvSpPr>
        <p:spPr>
          <a:xfrm>
            <a:off x="457200" y="1295400"/>
            <a:ext cx="8183563" cy="4492625"/>
          </a:xfrm>
        </p:spPr>
        <p:txBody>
          <a:bodyPr>
            <a:normAutofit/>
          </a:bodyPr>
          <a:lstStyle/>
          <a:p>
            <a:pPr marL="265176" indent="-265176" eaLnBrk="1" fontAlgn="auto" hangingPunct="1">
              <a:spcAft>
                <a:spcPts val="0"/>
              </a:spcAft>
              <a:buFont typeface="Wingdings" pitchFamily="2" charset="2"/>
              <a:buNone/>
              <a:defRPr/>
            </a:pPr>
            <a:r>
              <a:rPr lang="en-US" altLang="en-US" u="sng" dirty="0" smtClean="0">
                <a:latin typeface="Times New Roman" panose="02020603050405020304" pitchFamily="18" charset="0"/>
                <a:cs typeface="Times New Roman" panose="02020603050405020304" pitchFamily="18" charset="0"/>
              </a:rPr>
              <a:t>Claimant Discharged (fired):</a:t>
            </a:r>
            <a:endParaRPr lang="en-US" altLang="en-US" sz="800"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Font typeface="Wingdings 2"/>
              <a:buChar char=""/>
              <a:defRPr/>
            </a:pPr>
            <a:endParaRPr lang="en-US" altLang="en-US" sz="1200"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r>
              <a:rPr lang="en-US" altLang="en-US" dirty="0" smtClean="0">
                <a:latin typeface="Times New Roman" panose="02020603050405020304" pitchFamily="18" charset="0"/>
                <a:cs typeface="Times New Roman" panose="02020603050405020304" pitchFamily="18" charset="0"/>
              </a:rPr>
              <a:t>The burden is on th</a:t>
            </a:r>
            <a:r>
              <a:rPr lang="en-US" altLang="en-US" sz="2400" dirty="0" smtClean="0">
                <a:latin typeface="Times New Roman" panose="02020603050405020304" pitchFamily="18" charset="0"/>
                <a:cs typeface="Times New Roman" panose="02020603050405020304" pitchFamily="18" charset="0"/>
              </a:rPr>
              <a:t>e employer to prove the claimant was fired due to misconduct.</a:t>
            </a:r>
          </a:p>
          <a:p>
            <a:pPr marL="0" indent="0" eaLnBrk="1" fontAlgn="auto" hangingPunct="1">
              <a:spcAft>
                <a:spcPts val="0"/>
              </a:spcAft>
              <a:buClr>
                <a:srgbClr val="0070C0"/>
              </a:buClr>
              <a:buFont typeface="Wingdings 2"/>
              <a:buNone/>
              <a:defRPr/>
            </a:pPr>
            <a:endParaRPr lang="en-US" altLang="en-US" u="sng"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Clr>
                <a:srgbClr val="0070C0"/>
              </a:buClr>
              <a:buFont typeface="Wingdings 2"/>
              <a:buNone/>
              <a:defRPr/>
            </a:pPr>
            <a:r>
              <a:rPr lang="en-US" altLang="en-US" u="sng" dirty="0" smtClean="0">
                <a:latin typeface="Times New Roman" panose="02020603050405020304" pitchFamily="18" charset="0"/>
                <a:cs typeface="Times New Roman" panose="02020603050405020304" pitchFamily="18" charset="0"/>
              </a:rPr>
              <a:t>Claimant Quit</a:t>
            </a:r>
          </a:p>
          <a:p>
            <a:pPr marL="0" indent="0" eaLnBrk="1" fontAlgn="auto" hangingPunct="1">
              <a:spcAft>
                <a:spcPts val="0"/>
              </a:spcAft>
              <a:buClr>
                <a:srgbClr val="0070C0"/>
              </a:buClr>
              <a:buFont typeface="Wingdings 2"/>
              <a:buNone/>
              <a:defRPr/>
            </a:pPr>
            <a:endParaRPr lang="en-US" altLang="en-US" sz="1200"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r>
              <a:rPr lang="en-US" altLang="en-US" dirty="0" smtClean="0">
                <a:latin typeface="Times New Roman" panose="02020603050405020304" pitchFamily="18" charset="0"/>
                <a:cs typeface="Times New Roman" panose="02020603050405020304" pitchFamily="18" charset="0"/>
              </a:rPr>
              <a:t>The employer must show the claimant was not forced to quit, and once established, the claimant must show good cause for leaving. </a:t>
            </a:r>
          </a:p>
          <a:p>
            <a:pPr marL="265176" indent="-265176" eaLnBrk="1" fontAlgn="auto" hangingPunct="1">
              <a:spcAft>
                <a:spcPts val="0"/>
              </a:spcAft>
              <a:buClr>
                <a:srgbClr val="0070C0"/>
              </a:buClr>
              <a:buNone/>
              <a:defRPr/>
            </a:pPr>
            <a:endParaRPr lang="en-US" altLang="en-US"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None/>
              <a:defRPr/>
            </a:pPr>
            <a:endParaRPr lang="en-US" altLang="en-US"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endParaRPr lang="en-US" altLang="en-US"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Clr>
                <a:srgbClr val="0070C0"/>
              </a:buClr>
              <a:buFont typeface="Wingdings 2"/>
              <a:buNone/>
              <a:defRPr/>
            </a:pPr>
            <a:endParaRPr lang="en-US" altLang="en-US" u="sng"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533400"/>
            <a:ext cx="8534400" cy="8223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What to do when the Phone Rings</a:t>
            </a:r>
          </a:p>
        </p:txBody>
      </p:sp>
      <p:sp>
        <p:nvSpPr>
          <p:cNvPr id="20483" name="Rectangle 3"/>
          <p:cNvSpPr>
            <a:spLocks noGrp="1" noChangeArrowheads="1"/>
          </p:cNvSpPr>
          <p:nvPr>
            <p:ph idx="1"/>
          </p:nvPr>
        </p:nvSpPr>
        <p:spPr>
          <a:xfrm>
            <a:off x="457200" y="1524000"/>
            <a:ext cx="8183563" cy="4267200"/>
          </a:xfrm>
        </p:spPr>
        <p:txBody>
          <a:bodyPr>
            <a:normAutofit fontScale="47500" lnSpcReduction="20000"/>
          </a:bodyPr>
          <a:lstStyle/>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Answer the Deputy’s questions with facts</a:t>
            </a: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Reference the relevant documentation that supports the separation</a:t>
            </a:r>
            <a:endParaRPr lang="en-US" altLang="en-US" sz="7200" dirty="0">
              <a:latin typeface="Times New Roman" panose="02020603050405020304" pitchFamily="18" charset="0"/>
              <a:cs typeface="Times New Roman" panose="02020603050405020304" pitchFamily="18" charset="0"/>
            </a:endParaRP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Make certain witnesses with first hand knowledge of the events are available to testify</a:t>
            </a: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Just The Facts!</a:t>
            </a:r>
            <a:endParaRPr lang="en-US" altLang="en-US"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763000" cy="6477000"/>
          </a:xfrm>
          <a:prstGeom prst="rect">
            <a:avLst/>
          </a:prstGeom>
          <a:gradFill flip="none" rotWithShape="1">
            <a:gsLst>
              <a:gs pos="0">
                <a:schemeClr val="bg2">
                  <a:shade val="30000"/>
                  <a:satMod val="115000"/>
                </a:schemeClr>
              </a:gs>
              <a:gs pos="50000">
                <a:schemeClr val="bg2">
                  <a:shade val="67500"/>
                  <a:satMod val="115000"/>
                </a:schemeClr>
              </a:gs>
              <a:gs pos="100000">
                <a:schemeClr val="bg2">
                  <a:shade val="100000"/>
                  <a:satMod val="115000"/>
                </a:schemeClr>
              </a:gs>
            </a:gsLst>
            <a:lin ang="16200000" scaled="1"/>
            <a:tileRect/>
          </a:gradFill>
          <a:ln w="28575">
            <a:solidFill>
              <a:srgbClr val="FF000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defRPr/>
            </a:pPr>
            <a:endParaRPr lang="en-US" sz="2400" dirty="0" smtClean="0">
              <a:solidFill>
                <a:schemeClr val="tx1"/>
              </a:solidFill>
            </a:endParaRPr>
          </a:p>
        </p:txBody>
      </p:sp>
      <p:sp>
        <p:nvSpPr>
          <p:cNvPr id="3" name="Slide Number Placeholder 2"/>
          <p:cNvSpPr>
            <a:spLocks noGrp="1"/>
          </p:cNvSpPr>
          <p:nvPr>
            <p:ph type="sldNum" sz="quarter" idx="12"/>
          </p:nvPr>
        </p:nvSpPr>
        <p:spPr/>
        <p:txBody>
          <a:bodyPr/>
          <a:lstStyle/>
          <a:p>
            <a:fld id="{1BDEC92E-60D3-4824-866F-509FE8211C9F}" type="slidenum">
              <a:rPr lang="en-US" smtClean="0"/>
              <a:pPr/>
              <a:t>13</a:t>
            </a:fld>
            <a:endParaRPr lang="en-US" dirty="0"/>
          </a:p>
        </p:txBody>
      </p:sp>
      <p:sp>
        <p:nvSpPr>
          <p:cNvPr id="5" name="Rectangle 2"/>
          <p:cNvSpPr>
            <a:spLocks noGrp="1" noChangeArrowheads="1"/>
          </p:cNvSpPr>
          <p:nvPr>
            <p:ph type="title"/>
          </p:nvPr>
        </p:nvSpPr>
        <p:spPr>
          <a:xfrm>
            <a:off x="304800" y="304800"/>
            <a:ext cx="8534400" cy="762000"/>
          </a:xfrm>
        </p:spPr>
        <p:txBody>
          <a:bodyPr>
            <a:normAutofit/>
          </a:bodyPr>
          <a:lstStyle/>
          <a:p>
            <a:pPr algn="ctr"/>
            <a:r>
              <a:rPr lang="en-US" sz="4400" b="1" dirty="0" smtClean="0">
                <a:solidFill>
                  <a:srgbClr val="FF0000"/>
                </a:solidFill>
              </a:rPr>
              <a:t>Facts are NOT</a:t>
            </a:r>
          </a:p>
        </p:txBody>
      </p:sp>
      <p:sp>
        <p:nvSpPr>
          <p:cNvPr id="6" name="Subtitle 2"/>
          <p:cNvSpPr txBox="1">
            <a:spLocks/>
          </p:cNvSpPr>
          <p:nvPr/>
        </p:nvSpPr>
        <p:spPr>
          <a:xfrm>
            <a:off x="914400" y="1143000"/>
            <a:ext cx="7391400" cy="4648200"/>
          </a:xfrm>
          <a:prstGeom prst="rect">
            <a:avLst/>
          </a:prstGeom>
        </p:spPr>
        <p:txBody>
          <a:bodyPr vert="horz" lIns="91440" tIns="45720" rIns="91440" bIns="45720" rtlCol="0">
            <a:noAutofit/>
          </a:bodyPr>
          <a:lstStyle/>
          <a:p>
            <a:pPr marL="514350" indent="-514350">
              <a:lnSpc>
                <a:spcPct val="90000"/>
              </a:lnSpc>
              <a:spcBef>
                <a:spcPts val="150"/>
              </a:spcBef>
              <a:buFont typeface="Arial" pitchFamily="34" charset="0"/>
              <a:buChar char="•"/>
              <a:defRPr/>
            </a:pPr>
            <a:endParaRPr lang="en-US" sz="3600" dirty="0" smtClean="0"/>
          </a:p>
        </p:txBody>
      </p:sp>
      <p:sp>
        <p:nvSpPr>
          <p:cNvPr id="7" name="Rectangle 3"/>
          <p:cNvSpPr>
            <a:spLocks noGrp="1" noChangeArrowheads="1"/>
          </p:cNvSpPr>
          <p:nvPr>
            <p:ph idx="1"/>
          </p:nvPr>
        </p:nvSpPr>
        <p:spPr>
          <a:xfrm>
            <a:off x="609600" y="1295400"/>
            <a:ext cx="7620000" cy="4800600"/>
          </a:xfrm>
        </p:spPr>
        <p:txBody>
          <a:bodyPr>
            <a:normAutofit/>
          </a:bodyPr>
          <a:lstStyle/>
          <a:p>
            <a:pPr indent="0" eaLnBrk="1" hangingPunct="1">
              <a:lnSpc>
                <a:spcPct val="90000"/>
              </a:lnSpc>
              <a:buNone/>
            </a:pPr>
            <a:r>
              <a:rPr lang="en-US" sz="4000" dirty="0" smtClean="0"/>
              <a:t>Opinions, speculations, assumptions, generalizations, evasions, predictions, conclusions made without corroborating evidence.</a:t>
            </a:r>
          </a:p>
          <a:p>
            <a:pPr eaLnBrk="1" hangingPunct="1">
              <a:lnSpc>
                <a:spcPct val="90000"/>
              </a:lnSpc>
              <a:buFont typeface="Wingdings" pitchFamily="2" charset="2"/>
              <a:buNone/>
            </a:pPr>
            <a:r>
              <a:rPr lang="en-US" sz="3600" dirty="0" smtClean="0"/>
              <a:t>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8610600" cy="6477000"/>
          </a:xfrm>
          <a:prstGeom prst="rect">
            <a:avLst/>
          </a:prstGeom>
          <a:gradFill flip="none" rotWithShape="1">
            <a:gsLst>
              <a:gs pos="0">
                <a:schemeClr val="bg2">
                  <a:shade val="30000"/>
                  <a:satMod val="115000"/>
                </a:schemeClr>
              </a:gs>
              <a:gs pos="50000">
                <a:schemeClr val="bg2">
                  <a:shade val="67500"/>
                  <a:satMod val="115000"/>
                </a:schemeClr>
              </a:gs>
              <a:gs pos="100000">
                <a:schemeClr val="bg2">
                  <a:shade val="100000"/>
                  <a:satMod val="115000"/>
                </a:schemeClr>
              </a:gs>
            </a:gsLst>
            <a:lin ang="16200000" scaled="1"/>
            <a:tileRect/>
          </a:gradFill>
          <a:ln w="28575">
            <a:solidFill>
              <a:srgbClr val="FF000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defRPr/>
            </a:pPr>
            <a:endParaRPr lang="en-US" sz="2400" dirty="0" smtClean="0">
              <a:solidFill>
                <a:schemeClr val="tx1"/>
              </a:solidFill>
            </a:endParaRPr>
          </a:p>
        </p:txBody>
      </p:sp>
      <p:sp>
        <p:nvSpPr>
          <p:cNvPr id="3" name="Slide Number Placeholder 2"/>
          <p:cNvSpPr>
            <a:spLocks noGrp="1"/>
          </p:cNvSpPr>
          <p:nvPr>
            <p:ph type="sldNum" sz="quarter" idx="12"/>
          </p:nvPr>
        </p:nvSpPr>
        <p:spPr/>
        <p:txBody>
          <a:bodyPr/>
          <a:lstStyle/>
          <a:p>
            <a:fld id="{1BDEC92E-60D3-4824-866F-509FE8211C9F}" type="slidenum">
              <a:rPr lang="en-US" smtClean="0"/>
              <a:pPr/>
              <a:t>14</a:t>
            </a:fld>
            <a:endParaRPr lang="en-US" dirty="0"/>
          </a:p>
        </p:txBody>
      </p:sp>
      <p:sp>
        <p:nvSpPr>
          <p:cNvPr id="5" name="Rectangle 2"/>
          <p:cNvSpPr>
            <a:spLocks noGrp="1" noChangeArrowheads="1"/>
          </p:cNvSpPr>
          <p:nvPr>
            <p:ph type="title"/>
          </p:nvPr>
        </p:nvSpPr>
        <p:spPr>
          <a:xfrm>
            <a:off x="381000" y="228600"/>
            <a:ext cx="8305800" cy="609600"/>
          </a:xfrm>
        </p:spPr>
        <p:txBody>
          <a:bodyPr>
            <a:noAutofit/>
          </a:bodyPr>
          <a:lstStyle/>
          <a:p>
            <a:pPr algn="ctr"/>
            <a:r>
              <a:rPr lang="en-US" sz="4400" b="1" dirty="0" smtClean="0">
                <a:solidFill>
                  <a:srgbClr val="FF0000"/>
                </a:solidFill>
              </a:rPr>
              <a:t>Kinds of Facts</a:t>
            </a:r>
          </a:p>
        </p:txBody>
      </p:sp>
      <p:sp>
        <p:nvSpPr>
          <p:cNvPr id="6" name="Subtitle 2"/>
          <p:cNvSpPr txBox="1">
            <a:spLocks/>
          </p:cNvSpPr>
          <p:nvPr/>
        </p:nvSpPr>
        <p:spPr>
          <a:xfrm>
            <a:off x="914400" y="1143000"/>
            <a:ext cx="7391400" cy="4648200"/>
          </a:xfrm>
          <a:prstGeom prst="rect">
            <a:avLst/>
          </a:prstGeom>
        </p:spPr>
        <p:txBody>
          <a:bodyPr vert="horz" lIns="91440" tIns="45720" rIns="91440" bIns="45720" rtlCol="0">
            <a:noAutofit/>
          </a:bodyPr>
          <a:lstStyle/>
          <a:p>
            <a:pPr marL="514350" indent="-514350">
              <a:lnSpc>
                <a:spcPct val="90000"/>
              </a:lnSpc>
              <a:spcBef>
                <a:spcPts val="150"/>
              </a:spcBef>
              <a:buFont typeface="Arial" pitchFamily="34" charset="0"/>
              <a:buChar char="•"/>
              <a:defRPr/>
            </a:pPr>
            <a:endParaRPr lang="en-US" sz="3600" dirty="0" smtClean="0"/>
          </a:p>
        </p:txBody>
      </p:sp>
      <p:sp>
        <p:nvSpPr>
          <p:cNvPr id="7" name="Rectangle 3"/>
          <p:cNvSpPr>
            <a:spLocks noGrp="1" noChangeArrowheads="1"/>
          </p:cNvSpPr>
          <p:nvPr>
            <p:ph idx="1"/>
          </p:nvPr>
        </p:nvSpPr>
        <p:spPr>
          <a:xfrm>
            <a:off x="914400" y="1752600"/>
            <a:ext cx="7315200" cy="4419600"/>
          </a:xfrm>
        </p:spPr>
        <p:txBody>
          <a:bodyPr>
            <a:normAutofit/>
          </a:bodyPr>
          <a:lstStyle/>
          <a:p>
            <a:pPr eaLnBrk="1" hangingPunct="1">
              <a:lnSpc>
                <a:spcPct val="90000"/>
              </a:lnSpc>
              <a:buFont typeface="Wingdings" pitchFamily="2" charset="2"/>
              <a:buNone/>
            </a:pPr>
            <a:r>
              <a:rPr lang="en-US" sz="3600" dirty="0" smtClean="0"/>
              <a:t>	</a:t>
            </a:r>
          </a:p>
        </p:txBody>
      </p:sp>
      <p:sp>
        <p:nvSpPr>
          <p:cNvPr id="8" name="Rectangle 3"/>
          <p:cNvSpPr txBox="1">
            <a:spLocks noChangeArrowheads="1"/>
          </p:cNvSpPr>
          <p:nvPr/>
        </p:nvSpPr>
        <p:spPr>
          <a:xfrm>
            <a:off x="304800" y="990600"/>
            <a:ext cx="8382000" cy="518160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General background facts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are background information, broadly stated including multiple possibilities,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eg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The claimant was discharged. </a:t>
            </a:r>
          </a:p>
          <a:p>
            <a:pPr marL="742950" marR="0" lvl="1" indent="-28575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Material facts</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are pertinent facts &amp; precise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eg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The claimant was discharged for stealing tennis shoes from the distribution warehouse.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609600"/>
            <a:ext cx="7467600" cy="7334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When the Hearing is Over</a:t>
            </a:r>
          </a:p>
        </p:txBody>
      </p:sp>
      <p:sp>
        <p:nvSpPr>
          <p:cNvPr id="22531" name="Rectangle 3"/>
          <p:cNvSpPr>
            <a:spLocks noGrp="1" noChangeArrowheads="1"/>
          </p:cNvSpPr>
          <p:nvPr>
            <p:ph idx="1"/>
          </p:nvPr>
        </p:nvSpPr>
        <p:spPr>
          <a:xfrm>
            <a:off x="457200" y="1447800"/>
            <a:ext cx="8382000" cy="4191000"/>
          </a:xfrm>
        </p:spPr>
        <p:txBody>
          <a:bodyPr>
            <a:normAutofit fontScale="92500" lnSpcReduction="10000"/>
          </a:bodyPr>
          <a:lstStyle/>
          <a:p>
            <a:pPr marL="265176" indent="-265176" eaLnBrk="1" fontAlgn="auto" hangingPunct="1">
              <a:spcAft>
                <a:spcPts val="0"/>
              </a:spcAft>
              <a:buFont typeface="Wingdings" pitchFamily="2" charset="2"/>
              <a:buNone/>
              <a:defRPr/>
            </a:pPr>
            <a:endParaRPr lang="en-US" altLang="en-US" sz="2050" b="1" u="sng" dirty="0" smtClean="0">
              <a:latin typeface="Times New Roman" panose="02020603050405020304" pitchFamily="18" charset="0"/>
              <a:cs typeface="Times New Roman" panose="02020603050405020304" pitchFamily="18" charset="0"/>
            </a:endParaRPr>
          </a:p>
          <a:p>
            <a:pPr marL="457200" indent="-457200" eaLnBrk="1" fontAlgn="auto" hangingPunct="1">
              <a:lnSpc>
                <a:spcPct val="120000"/>
              </a:lnSpc>
              <a:spcBef>
                <a:spcPts val="0"/>
              </a:spcBef>
              <a:spcAft>
                <a:spcPts val="0"/>
              </a:spcAft>
              <a:buClr>
                <a:srgbClr val="0070C0"/>
              </a:buClr>
              <a:buFont typeface="+mj-lt"/>
              <a:buAutoNum type="arabicPeriod"/>
              <a:defRPr/>
            </a:pPr>
            <a:r>
              <a:rPr lang="en-US" altLang="en-US" sz="3500" dirty="0" smtClean="0">
                <a:latin typeface="Times New Roman" panose="02020603050405020304" pitchFamily="18" charset="0"/>
                <a:cs typeface="Times New Roman" panose="02020603050405020304" pitchFamily="18" charset="0"/>
              </a:rPr>
              <a:t>The </a:t>
            </a:r>
            <a:r>
              <a:rPr lang="en-US" altLang="en-US" sz="3500" u="sng" dirty="0" smtClean="0">
                <a:latin typeface="Times New Roman" panose="02020603050405020304" pitchFamily="18" charset="0"/>
                <a:cs typeface="Times New Roman" panose="02020603050405020304" pitchFamily="18" charset="0"/>
              </a:rPr>
              <a:t>Deputy will issue a written determination</a:t>
            </a:r>
            <a:r>
              <a:rPr lang="en-US" altLang="en-US" sz="3500" dirty="0" smtClean="0">
                <a:latin typeface="Times New Roman" panose="02020603050405020304" pitchFamily="18" charset="0"/>
                <a:cs typeface="Times New Roman" panose="02020603050405020304" pitchFamily="18" charset="0"/>
              </a:rPr>
              <a:t>.</a:t>
            </a:r>
            <a:endParaRPr lang="en-US" altLang="en-US" sz="3500" u="sng" dirty="0" smtClean="0">
              <a:latin typeface="Times New Roman" panose="02020603050405020304" pitchFamily="18" charset="0"/>
              <a:cs typeface="Times New Roman" panose="02020603050405020304" pitchFamily="18" charset="0"/>
            </a:endParaRPr>
          </a:p>
          <a:p>
            <a:pPr marL="342900" indent="-342900" eaLnBrk="1" fontAlgn="auto" hangingPunct="1">
              <a:lnSpc>
                <a:spcPct val="120000"/>
              </a:lnSpc>
              <a:spcBef>
                <a:spcPts val="0"/>
              </a:spcBef>
              <a:spcAft>
                <a:spcPts val="0"/>
              </a:spcAft>
              <a:buClr>
                <a:srgbClr val="0070C0"/>
              </a:buClr>
              <a:buNone/>
              <a:defRPr/>
            </a:pPr>
            <a:endParaRPr lang="en-US" altLang="en-US" sz="1700" dirty="0" smtClean="0">
              <a:latin typeface="Times New Roman" panose="02020603050405020304" pitchFamily="18" charset="0"/>
              <a:cs typeface="Times New Roman" panose="02020603050405020304" pitchFamily="18" charset="0"/>
            </a:endParaRPr>
          </a:p>
          <a:p>
            <a:pPr marL="514350" indent="-514350" eaLnBrk="1" fontAlgn="auto" hangingPunct="1">
              <a:lnSpc>
                <a:spcPct val="120000"/>
              </a:lnSpc>
              <a:spcBef>
                <a:spcPts val="0"/>
              </a:spcBef>
              <a:spcAft>
                <a:spcPts val="0"/>
              </a:spcAft>
              <a:buClr>
                <a:srgbClr val="0070C0"/>
              </a:buClr>
              <a:buFont typeface="+mj-lt"/>
              <a:buAutoNum type="arabicPeriod" startAt="2"/>
              <a:defRPr/>
            </a:pPr>
            <a:r>
              <a:rPr lang="en-US" altLang="en-US" sz="3500" dirty="0" smtClean="0">
                <a:latin typeface="Times New Roman" panose="02020603050405020304" pitchFamily="18" charset="0"/>
                <a:cs typeface="Times New Roman" panose="02020603050405020304" pitchFamily="18" charset="0"/>
              </a:rPr>
              <a:t>The determination will be based upon the information obtained as a result of the hearing.</a:t>
            </a:r>
          </a:p>
          <a:p>
            <a:pPr marL="342900" indent="-342900" eaLnBrk="1" fontAlgn="auto" hangingPunct="1">
              <a:lnSpc>
                <a:spcPct val="120000"/>
              </a:lnSpc>
              <a:spcBef>
                <a:spcPts val="0"/>
              </a:spcBef>
              <a:spcAft>
                <a:spcPts val="0"/>
              </a:spcAft>
              <a:buClr>
                <a:srgbClr val="0070C0"/>
              </a:buClr>
              <a:buNone/>
              <a:defRPr/>
            </a:pPr>
            <a:r>
              <a:rPr lang="en-US" altLang="en-US" sz="1700" dirty="0" smtClean="0">
                <a:latin typeface="Times New Roman" panose="02020603050405020304" pitchFamily="18" charset="0"/>
                <a:cs typeface="Times New Roman" panose="02020603050405020304" pitchFamily="18" charset="0"/>
              </a:rPr>
              <a:t> </a:t>
            </a:r>
          </a:p>
          <a:p>
            <a:pPr marL="514350" indent="-514350" eaLnBrk="1" fontAlgn="auto" hangingPunct="1">
              <a:lnSpc>
                <a:spcPct val="120000"/>
              </a:lnSpc>
              <a:spcBef>
                <a:spcPts val="0"/>
              </a:spcBef>
              <a:spcAft>
                <a:spcPts val="0"/>
              </a:spcAft>
              <a:buClr>
                <a:srgbClr val="0070C0"/>
              </a:buClr>
              <a:buFont typeface="+mj-lt"/>
              <a:buAutoNum type="arabicPeriod" startAt="3"/>
              <a:defRPr/>
            </a:pPr>
            <a:r>
              <a:rPr lang="en-US" altLang="en-US" sz="3500" dirty="0" smtClean="0">
                <a:latin typeface="Times New Roman" panose="02020603050405020304" pitchFamily="18" charset="0"/>
                <a:cs typeface="Times New Roman" panose="02020603050405020304" pitchFamily="18" charset="0"/>
              </a:rPr>
              <a:t>This decision will be mailed to both the employer and the claimant.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381000" y="457200"/>
            <a:ext cx="8534400" cy="762000"/>
          </a:xfrm>
        </p:spPr>
        <p:txBody>
          <a:bodyPr>
            <a:noAutofit/>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What if I Do Not Agree with the Decision?</a:t>
            </a:r>
          </a:p>
        </p:txBody>
      </p:sp>
      <p:sp>
        <p:nvSpPr>
          <p:cNvPr id="39938" name="Rectangle 1027"/>
          <p:cNvSpPr>
            <a:spLocks noGrp="1" noChangeArrowheads="1"/>
          </p:cNvSpPr>
          <p:nvPr>
            <p:ph idx="1"/>
          </p:nvPr>
        </p:nvSpPr>
        <p:spPr>
          <a:xfrm>
            <a:off x="457200" y="1524000"/>
            <a:ext cx="8229600" cy="4419600"/>
          </a:xfrm>
        </p:spPr>
        <p:txBody>
          <a:bodyPr/>
          <a:lstStyle/>
          <a:p>
            <a:pPr eaLnBrk="1" hangingPunct="1">
              <a:lnSpc>
                <a:spcPct val="90000"/>
              </a:lnSpc>
              <a:buFont typeface="Wingdings" pitchFamily="2" charset="2"/>
              <a:buNone/>
            </a:pPr>
            <a:r>
              <a:rPr lang="en-US" altLang="en-US" sz="3200" b="1" u="sng" dirty="0" smtClean="0">
                <a:latin typeface="Times New Roman" pitchFamily="18" charset="0"/>
                <a:cs typeface="Times New Roman" pitchFamily="18" charset="0"/>
              </a:rPr>
              <a:t>Appeal Rights</a:t>
            </a:r>
            <a:r>
              <a:rPr lang="en-US" altLang="en-US" sz="3200" b="1" dirty="0" smtClean="0">
                <a:latin typeface="Times New Roman" pitchFamily="18" charset="0"/>
                <a:cs typeface="Times New Roman" pitchFamily="18" charset="0"/>
              </a:rPr>
              <a:t>:</a:t>
            </a:r>
          </a:p>
          <a:p>
            <a:pPr eaLnBrk="1" hangingPunct="1">
              <a:lnSpc>
                <a:spcPct val="90000"/>
              </a:lnSpc>
              <a:buFont typeface="Wingdings" pitchFamily="2" charset="2"/>
              <a:buNone/>
            </a:pPr>
            <a:endParaRPr lang="en-US" altLang="en-US" sz="1200" b="1" u="sng"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Either party may file an appeal. This can be done online, in writing or by FAX. The appeal must be filed within 30 days from the date the decision was mailed.</a:t>
            </a:r>
          </a:p>
          <a:p>
            <a:pPr eaLnBrk="1" hangingPunct="1">
              <a:lnSpc>
                <a:spcPct val="90000"/>
              </a:lnSpc>
              <a:buClr>
                <a:srgbClr val="0070C0"/>
              </a:buClr>
            </a:pPr>
            <a:endParaRPr lang="en-US" altLang="en-US" sz="12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If the claimant is qualified, they may continue to draw benefits pending the outcome of the appeal.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914400" y="685800"/>
            <a:ext cx="7162800"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Misconduct Defined</a:t>
            </a:r>
          </a:p>
        </p:txBody>
      </p:sp>
      <p:sp>
        <p:nvSpPr>
          <p:cNvPr id="41986" name="Rectangle 1027"/>
          <p:cNvSpPr>
            <a:spLocks noGrp="1" noChangeArrowheads="1"/>
          </p:cNvSpPr>
          <p:nvPr>
            <p:ph idx="1"/>
          </p:nvPr>
        </p:nvSpPr>
        <p:spPr>
          <a:xfrm>
            <a:off x="457200" y="1828800"/>
            <a:ext cx="8183563" cy="1981200"/>
          </a:xfrm>
        </p:spPr>
        <p:txBody>
          <a:bodyPr/>
          <a:lstStyle/>
          <a:p>
            <a:pPr eaLnBrk="1" hangingPunct="1">
              <a:buClr>
                <a:srgbClr val="0070C0"/>
              </a:buClr>
            </a:pPr>
            <a:r>
              <a:rPr lang="en-US" altLang="en-US" sz="3200" dirty="0" smtClean="0">
                <a:latin typeface="Times New Roman" pitchFamily="18" charset="0"/>
                <a:cs typeface="Times New Roman" pitchFamily="18" charset="0"/>
              </a:rPr>
              <a:t>A deliberate violation of reasonable company rule, or</a:t>
            </a:r>
          </a:p>
          <a:p>
            <a:pPr eaLnBrk="1" hangingPunct="1">
              <a:buClr>
                <a:srgbClr val="0070C0"/>
              </a:buClr>
              <a:buNone/>
            </a:pPr>
            <a:endParaRPr lang="en-US" altLang="en-US" sz="3200" dirty="0" smtClean="0">
              <a:latin typeface="Times New Roman" pitchFamily="18" charset="0"/>
              <a:cs typeface="Times New Roman" pitchFamily="18" charset="0"/>
            </a:endParaRPr>
          </a:p>
          <a:p>
            <a:pPr eaLnBrk="1" hangingPunct="1">
              <a:buClr>
                <a:srgbClr val="0070C0"/>
              </a:buClr>
            </a:pPr>
            <a:r>
              <a:rPr lang="en-US" altLang="en-US" sz="3200" dirty="0" smtClean="0">
                <a:latin typeface="Times New Roman" pitchFamily="18" charset="0"/>
                <a:cs typeface="Times New Roman" pitchFamily="18" charset="0"/>
              </a:rPr>
              <a:t>Acts or omissions that, by their nature or reoccurrence, showed a willful disregard of the employer’s interests.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143000" y="762000"/>
            <a:ext cx="66595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Burden of Proof</a:t>
            </a:r>
          </a:p>
        </p:txBody>
      </p:sp>
      <p:sp>
        <p:nvSpPr>
          <p:cNvPr id="44034" name="Rectangle 3"/>
          <p:cNvSpPr>
            <a:spLocks noGrp="1" noChangeArrowheads="1"/>
          </p:cNvSpPr>
          <p:nvPr>
            <p:ph idx="1"/>
          </p:nvPr>
        </p:nvSpPr>
        <p:spPr>
          <a:xfrm>
            <a:off x="457200" y="1828800"/>
            <a:ext cx="8183563" cy="3733800"/>
          </a:xfrm>
        </p:spPr>
        <p:txBody>
          <a:bodyPr/>
          <a:lstStyle/>
          <a:p>
            <a:pPr eaLnBrk="1" hangingPunct="1">
              <a:buClr>
                <a:srgbClr val="0070C0"/>
              </a:buClr>
            </a:pPr>
            <a:r>
              <a:rPr lang="en-US" altLang="en-US" sz="3200" dirty="0" smtClean="0">
                <a:latin typeface="Times New Roman" pitchFamily="18" charset="0"/>
                <a:cs typeface="Times New Roman" pitchFamily="18" charset="0"/>
              </a:rPr>
              <a:t>The burden of proof is on the employer to show misconduct by a preponderance of evidence.</a:t>
            </a:r>
          </a:p>
          <a:p>
            <a:pPr eaLnBrk="1" hangingPunct="1">
              <a:buClr>
                <a:srgbClr val="0070C0"/>
              </a:buClr>
              <a:buNone/>
            </a:pPr>
            <a:endParaRPr lang="en-US" altLang="en-US" sz="3200" dirty="0" smtClean="0">
              <a:latin typeface="Times New Roman" pitchFamily="18" charset="0"/>
              <a:cs typeface="Times New Roman" pitchFamily="18" charset="0"/>
            </a:endParaRPr>
          </a:p>
          <a:p>
            <a:pPr eaLnBrk="1" hangingPunct="1">
              <a:buClr>
                <a:srgbClr val="0070C0"/>
              </a:buClr>
            </a:pPr>
            <a:r>
              <a:rPr lang="en-US" altLang="en-US" sz="3200" dirty="0" smtClean="0">
                <a:latin typeface="Times New Roman" pitchFamily="18" charset="0"/>
                <a:cs typeface="Times New Roman" pitchFamily="18" charset="0"/>
              </a:rPr>
              <a:t>Once the employer has proven misconduct, the burden shifts to the claimant to prove mitigating circumstances.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38200" y="609600"/>
            <a:ext cx="7467600"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Mitigating Circumstances</a:t>
            </a:r>
          </a:p>
        </p:txBody>
      </p:sp>
      <p:sp>
        <p:nvSpPr>
          <p:cNvPr id="46082" name="Rectangle 3"/>
          <p:cNvSpPr>
            <a:spLocks noGrp="1" noChangeArrowheads="1"/>
          </p:cNvSpPr>
          <p:nvPr>
            <p:ph idx="1"/>
          </p:nvPr>
        </p:nvSpPr>
        <p:spPr>
          <a:xfrm>
            <a:off x="457200" y="1676400"/>
            <a:ext cx="8183563" cy="4343400"/>
          </a:xfrm>
        </p:spPr>
        <p:txBody>
          <a:bodyPr/>
          <a:lstStyle/>
          <a:p>
            <a:pPr eaLnBrk="1" hangingPunct="1">
              <a:buClr>
                <a:srgbClr val="0070C0"/>
              </a:buClr>
            </a:pPr>
            <a:r>
              <a:rPr lang="en-US" altLang="en-US" sz="3600" dirty="0" smtClean="0">
                <a:latin typeface="Times New Roman" pitchFamily="18" charset="0"/>
                <a:cs typeface="Times New Roman" pitchFamily="18" charset="0"/>
              </a:rPr>
              <a:t>Employee may avoid a disqualification if there was a showing of mitigating circumstances.</a:t>
            </a:r>
          </a:p>
          <a:p>
            <a:pPr eaLnBrk="1" hangingPunct="1">
              <a:buClr>
                <a:srgbClr val="0070C0"/>
              </a:buClr>
              <a:buNone/>
            </a:pPr>
            <a:endParaRPr lang="en-US" altLang="en-US" sz="1600" dirty="0" smtClean="0">
              <a:latin typeface="Times New Roman" pitchFamily="18" charset="0"/>
              <a:cs typeface="Times New Roman" pitchFamily="18" charset="0"/>
            </a:endParaRPr>
          </a:p>
          <a:p>
            <a:pPr eaLnBrk="1" hangingPunct="1">
              <a:buClr>
                <a:srgbClr val="0070C0"/>
              </a:buClr>
            </a:pPr>
            <a:r>
              <a:rPr lang="en-US" altLang="en-US" sz="3600" dirty="0" smtClean="0">
                <a:latin typeface="Times New Roman" pitchFamily="18" charset="0"/>
                <a:cs typeface="Times New Roman" pitchFamily="18" charset="0"/>
              </a:rPr>
              <a:t>Generally, these will be circumstances that tend to show the employee’s actions were not deliberate or willful.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33400"/>
            <a:ext cx="8153400" cy="21050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Purpose of the </a:t>
            </a:r>
            <a:br>
              <a:rPr lang="en-US" altLang="en-US" sz="4400" dirty="0" smtClean="0">
                <a:solidFill>
                  <a:srgbClr val="0070C0"/>
                </a:solidFill>
                <a:latin typeface="Times New Roman" panose="02020603050405020304" pitchFamily="18" charset="0"/>
                <a:cs typeface="Times New Roman" panose="02020603050405020304" pitchFamily="18" charset="0"/>
              </a:rPr>
            </a:br>
            <a:r>
              <a:rPr lang="en-US" altLang="en-US" sz="4400" dirty="0" smtClean="0">
                <a:solidFill>
                  <a:srgbClr val="0070C0"/>
                </a:solidFill>
                <a:latin typeface="Times New Roman" panose="02020603050405020304" pitchFamily="18" charset="0"/>
                <a:cs typeface="Times New Roman" panose="02020603050405020304" pitchFamily="18" charset="0"/>
              </a:rPr>
              <a:t>Unemployment Insurance (UI) Program</a:t>
            </a:r>
          </a:p>
        </p:txBody>
      </p:sp>
      <p:sp>
        <p:nvSpPr>
          <p:cNvPr id="17410" name="Rectangle 3"/>
          <p:cNvSpPr>
            <a:spLocks noGrp="1" noChangeArrowheads="1"/>
          </p:cNvSpPr>
          <p:nvPr>
            <p:ph idx="1"/>
          </p:nvPr>
        </p:nvSpPr>
        <p:spPr>
          <a:xfrm>
            <a:off x="685800" y="2895600"/>
            <a:ext cx="7848600" cy="2590800"/>
          </a:xfrm>
        </p:spPr>
        <p:txBody>
          <a:bodyPr/>
          <a:lstStyle/>
          <a:p>
            <a:pPr marL="0" eaLnBrk="1" hangingPunct="1">
              <a:spcBef>
                <a:spcPct val="0"/>
              </a:spcBef>
              <a:buFont typeface="Wingdings" pitchFamily="2" charset="2"/>
              <a:buNone/>
            </a:pPr>
            <a:r>
              <a:rPr lang="en-US" altLang="en-US" sz="3600" dirty="0" smtClean="0">
                <a:latin typeface="Times New Roman" pitchFamily="18" charset="0"/>
                <a:cs typeface="Times New Roman" pitchFamily="18" charset="0"/>
              </a:rPr>
              <a:t>To provide benefits to the regularly employed members of the labor force who become unemployed due to no fault of their own (Lack of Work).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914400"/>
            <a:ext cx="8305800" cy="11906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What Is Misconduct in Connection with Work?</a:t>
            </a:r>
          </a:p>
        </p:txBody>
      </p:sp>
      <p:sp>
        <p:nvSpPr>
          <p:cNvPr id="48130" name="Rectangle 3"/>
          <p:cNvSpPr>
            <a:spLocks noGrp="1" noChangeArrowheads="1"/>
          </p:cNvSpPr>
          <p:nvPr>
            <p:ph idx="1"/>
          </p:nvPr>
        </p:nvSpPr>
        <p:spPr>
          <a:xfrm>
            <a:off x="457200" y="2438400"/>
            <a:ext cx="8183563" cy="3429000"/>
          </a:xfrm>
        </p:spPr>
        <p:txBody>
          <a:bodyPr/>
          <a:lstStyle/>
          <a:p>
            <a:pPr eaLnBrk="1" hangingPunct="1">
              <a:lnSpc>
                <a:spcPct val="90000"/>
              </a:lnSpc>
              <a:buClr>
                <a:srgbClr val="0070C0"/>
              </a:buClr>
            </a:pPr>
            <a:r>
              <a:rPr lang="en-US" altLang="en-US" sz="3600" dirty="0" smtClean="0">
                <a:latin typeface="Times New Roman" pitchFamily="18" charset="0"/>
                <a:cs typeface="Times New Roman" pitchFamily="18" charset="0"/>
              </a:rPr>
              <a:t>Claimant may be disqualified for misconduct </a:t>
            </a:r>
            <a:r>
              <a:rPr lang="en-US" altLang="en-US" sz="3600" u="sng" dirty="0" smtClean="0">
                <a:latin typeface="Times New Roman" pitchFamily="18" charset="0"/>
                <a:cs typeface="Times New Roman" pitchFamily="18" charset="0"/>
              </a:rPr>
              <a:t>only</a:t>
            </a:r>
            <a:r>
              <a:rPr lang="en-US" altLang="en-US" sz="3600" dirty="0" smtClean="0">
                <a:latin typeface="Times New Roman" pitchFamily="18" charset="0"/>
                <a:cs typeface="Times New Roman" pitchFamily="18" charset="0"/>
              </a:rPr>
              <a:t> if it is in connection with work. </a:t>
            </a:r>
          </a:p>
          <a:p>
            <a:pPr eaLnBrk="1" hangingPunct="1">
              <a:lnSpc>
                <a:spcPct val="90000"/>
              </a:lnSpc>
              <a:buClr>
                <a:srgbClr val="0070C0"/>
              </a:buClr>
              <a:buNone/>
            </a:pPr>
            <a:endParaRPr lang="en-US" altLang="en-US" sz="1400" dirty="0" smtClean="0">
              <a:latin typeface="Times New Roman" pitchFamily="18" charset="0"/>
              <a:cs typeface="Times New Roman" pitchFamily="18" charset="0"/>
            </a:endParaRPr>
          </a:p>
          <a:p>
            <a:pPr eaLnBrk="1" hangingPunct="1">
              <a:lnSpc>
                <a:spcPct val="90000"/>
              </a:lnSpc>
              <a:buClr>
                <a:srgbClr val="0070C0"/>
              </a:buClr>
            </a:pPr>
            <a:r>
              <a:rPr lang="en-US" altLang="en-US" sz="3600" dirty="0" smtClean="0">
                <a:latin typeface="Times New Roman" pitchFamily="18" charset="0"/>
                <a:cs typeface="Times New Roman" pitchFamily="18" charset="0"/>
              </a:rPr>
              <a:t>The test is whether there is a reasonable link between the act of misconduct and the claimant’s job.</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457200"/>
            <a:ext cx="8305800" cy="1495425"/>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Examples of Acts that can Constitute Misconduct</a:t>
            </a:r>
          </a:p>
        </p:txBody>
      </p:sp>
      <p:sp>
        <p:nvSpPr>
          <p:cNvPr id="50178" name="Rectangle 3"/>
          <p:cNvSpPr>
            <a:spLocks noGrp="1" noChangeArrowheads="1"/>
          </p:cNvSpPr>
          <p:nvPr>
            <p:ph idx="1"/>
          </p:nvPr>
        </p:nvSpPr>
        <p:spPr>
          <a:xfrm>
            <a:off x="457200" y="1981200"/>
            <a:ext cx="8183563" cy="3810000"/>
          </a:xfrm>
        </p:spPr>
        <p:txBody>
          <a:bodyPr/>
          <a:lstStyle/>
          <a:p>
            <a:pPr eaLnBrk="1" hangingPunct="1">
              <a:buClr>
                <a:srgbClr val="0070C0"/>
              </a:buClr>
            </a:pPr>
            <a:r>
              <a:rPr lang="en-US" altLang="en-US" sz="3200" dirty="0" smtClean="0">
                <a:latin typeface="Times New Roman" pitchFamily="18" charset="0"/>
                <a:cs typeface="Times New Roman" pitchFamily="18" charset="0"/>
              </a:rPr>
              <a:t>Excessive absenteeism or tardiness without proper notice or adequate justification</a:t>
            </a:r>
          </a:p>
          <a:p>
            <a:pPr eaLnBrk="1" hangingPunct="1">
              <a:buClr>
                <a:srgbClr val="0070C0"/>
              </a:buClr>
            </a:pPr>
            <a:r>
              <a:rPr lang="en-US" altLang="en-US" sz="3200" dirty="0" smtClean="0">
                <a:latin typeface="Times New Roman" pitchFamily="18" charset="0"/>
                <a:cs typeface="Times New Roman" pitchFamily="18" charset="0"/>
              </a:rPr>
              <a:t>Insubordination</a:t>
            </a:r>
          </a:p>
          <a:p>
            <a:pPr eaLnBrk="1" hangingPunct="1">
              <a:buClr>
                <a:srgbClr val="0070C0"/>
              </a:buClr>
            </a:pPr>
            <a:r>
              <a:rPr lang="en-US" altLang="en-US" sz="3200" dirty="0" smtClean="0">
                <a:latin typeface="Times New Roman" pitchFamily="18" charset="0"/>
                <a:cs typeface="Times New Roman" pitchFamily="18" charset="0"/>
              </a:rPr>
              <a:t>Fighting on the job</a:t>
            </a:r>
          </a:p>
          <a:p>
            <a:pPr eaLnBrk="1" hangingPunct="1">
              <a:buClr>
                <a:srgbClr val="0070C0"/>
              </a:buClr>
            </a:pPr>
            <a:r>
              <a:rPr lang="en-US" altLang="en-US" sz="3200" dirty="0" smtClean="0">
                <a:latin typeface="Times New Roman" pitchFamily="18" charset="0"/>
                <a:cs typeface="Times New Roman" pitchFamily="18" charset="0"/>
              </a:rPr>
              <a:t>Falsification of job application or company records</a:t>
            </a:r>
          </a:p>
          <a:p>
            <a:pPr eaLnBrk="1" hangingPunct="1">
              <a:buClr>
                <a:srgbClr val="0070C0"/>
              </a:buClr>
            </a:pPr>
            <a:r>
              <a:rPr lang="en-US" altLang="en-US" sz="3200" dirty="0" smtClean="0">
                <a:latin typeface="Times New Roman" pitchFamily="18" charset="0"/>
                <a:cs typeface="Times New Roman" pitchFamily="18" charset="0"/>
              </a:rPr>
              <a:t>Willful destruction of company property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57200"/>
            <a:ext cx="8229600" cy="1203325"/>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Examples of What is</a:t>
            </a:r>
            <a:br>
              <a:rPr lang="en-US" altLang="en-US" sz="4000" dirty="0" smtClean="0">
                <a:solidFill>
                  <a:srgbClr val="0070C0"/>
                </a:solidFill>
                <a:latin typeface="Times New Roman" panose="02020603050405020304" pitchFamily="18" charset="0"/>
                <a:cs typeface="Times New Roman" panose="02020603050405020304" pitchFamily="18" charset="0"/>
              </a:rPr>
            </a:br>
            <a:r>
              <a:rPr lang="en-US" altLang="en-US" sz="4000" u="sng" dirty="0" smtClean="0">
                <a:solidFill>
                  <a:srgbClr val="0070C0"/>
                </a:solidFill>
                <a:latin typeface="Times New Roman" panose="02020603050405020304" pitchFamily="18" charset="0"/>
                <a:cs typeface="Times New Roman" panose="02020603050405020304" pitchFamily="18" charset="0"/>
              </a:rPr>
              <a:t>Not</a:t>
            </a:r>
            <a:r>
              <a:rPr lang="en-US" altLang="en-US" sz="4000" dirty="0" smtClean="0">
                <a:solidFill>
                  <a:srgbClr val="0070C0"/>
                </a:solidFill>
                <a:latin typeface="Times New Roman" panose="02020603050405020304" pitchFamily="18" charset="0"/>
                <a:cs typeface="Times New Roman" panose="02020603050405020304" pitchFamily="18" charset="0"/>
              </a:rPr>
              <a:t> Misconduct</a:t>
            </a:r>
          </a:p>
        </p:txBody>
      </p:sp>
      <p:sp>
        <p:nvSpPr>
          <p:cNvPr id="52226" name="Rectangle 3"/>
          <p:cNvSpPr>
            <a:spLocks noGrp="1" noChangeArrowheads="1"/>
          </p:cNvSpPr>
          <p:nvPr>
            <p:ph idx="1"/>
          </p:nvPr>
        </p:nvSpPr>
        <p:spPr>
          <a:xfrm>
            <a:off x="457200" y="1981200"/>
            <a:ext cx="8183563" cy="2971800"/>
          </a:xfrm>
        </p:spPr>
        <p:txBody>
          <a:bodyPr/>
          <a:lstStyle/>
          <a:p>
            <a:pPr eaLnBrk="1" hangingPunct="1">
              <a:buClr>
                <a:srgbClr val="0070C0"/>
              </a:buClr>
            </a:pPr>
            <a:r>
              <a:rPr lang="en-US" altLang="en-US" sz="3600" dirty="0" smtClean="0">
                <a:latin typeface="Times New Roman" pitchFamily="18" charset="0"/>
                <a:cs typeface="Times New Roman" pitchFamily="18" charset="0"/>
              </a:rPr>
              <a:t>Poor job performance due to inability </a:t>
            </a:r>
          </a:p>
          <a:p>
            <a:pPr eaLnBrk="1" hangingPunct="1">
              <a:buClr>
                <a:srgbClr val="0070C0"/>
              </a:buClr>
            </a:pPr>
            <a:r>
              <a:rPr lang="en-US" altLang="en-US" sz="3600" dirty="0" smtClean="0">
                <a:latin typeface="Times New Roman" pitchFamily="18" charset="0"/>
                <a:cs typeface="Times New Roman" pitchFamily="18" charset="0"/>
              </a:rPr>
              <a:t>Poor attendance due to illness where company has been properly notified</a:t>
            </a:r>
          </a:p>
          <a:p>
            <a:pPr eaLnBrk="1" hangingPunct="1">
              <a:buClr>
                <a:srgbClr val="0070C0"/>
              </a:buClr>
            </a:pPr>
            <a:r>
              <a:rPr lang="en-US" altLang="en-US" sz="3600" dirty="0" smtClean="0">
                <a:latin typeface="Times New Roman" pitchFamily="18" charset="0"/>
                <a:cs typeface="Times New Roman" pitchFamily="18" charset="0"/>
              </a:rPr>
              <a:t>Self-defense from an unprovoked attack</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457200"/>
            <a:ext cx="8229600" cy="15875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Examples of “Off Duty” Acts that are </a:t>
            </a:r>
            <a:r>
              <a:rPr lang="en-US" altLang="en-US" sz="4400" u="sng" dirty="0" smtClean="0">
                <a:solidFill>
                  <a:srgbClr val="0070C0"/>
                </a:solidFill>
                <a:latin typeface="Times New Roman" panose="02020603050405020304" pitchFamily="18" charset="0"/>
                <a:cs typeface="Times New Roman" panose="02020603050405020304" pitchFamily="18" charset="0"/>
              </a:rPr>
              <a:t>Connected</a:t>
            </a:r>
            <a:r>
              <a:rPr lang="en-US" altLang="en-US" sz="4400" dirty="0" smtClean="0">
                <a:solidFill>
                  <a:srgbClr val="0070C0"/>
                </a:solidFill>
                <a:latin typeface="Times New Roman" panose="02020603050405020304" pitchFamily="18" charset="0"/>
                <a:cs typeface="Times New Roman" panose="02020603050405020304" pitchFamily="18" charset="0"/>
              </a:rPr>
              <a:t> with Work</a:t>
            </a:r>
          </a:p>
        </p:txBody>
      </p:sp>
      <p:sp>
        <p:nvSpPr>
          <p:cNvPr id="54274" name="Rectangle 3"/>
          <p:cNvSpPr>
            <a:spLocks noGrp="1" noChangeArrowheads="1"/>
          </p:cNvSpPr>
          <p:nvPr>
            <p:ph idx="1"/>
          </p:nvPr>
        </p:nvSpPr>
        <p:spPr>
          <a:xfrm>
            <a:off x="457200" y="2133600"/>
            <a:ext cx="8183563" cy="4114800"/>
          </a:xfrm>
        </p:spPr>
        <p:txBody>
          <a:bodyPr/>
          <a:lstStyle/>
          <a:p>
            <a:pPr eaLnBrk="1" hangingPunct="1">
              <a:buClr>
                <a:srgbClr val="0070C0"/>
              </a:buClr>
            </a:pPr>
            <a:r>
              <a:rPr lang="en-US" altLang="en-US" sz="3600" dirty="0" smtClean="0">
                <a:latin typeface="Times New Roman" pitchFamily="18" charset="0"/>
                <a:cs typeface="Times New Roman" pitchFamily="18" charset="0"/>
              </a:rPr>
              <a:t>Loss of driver’s license for DUI occurring off duty, but job requires valid driver’s license</a:t>
            </a:r>
          </a:p>
          <a:p>
            <a:pPr eaLnBrk="1" hangingPunct="1">
              <a:buClr>
                <a:srgbClr val="0070C0"/>
              </a:buClr>
            </a:pPr>
            <a:r>
              <a:rPr lang="en-US" altLang="en-US" sz="3600" dirty="0" smtClean="0">
                <a:latin typeface="Times New Roman" pitchFamily="18" charset="0"/>
                <a:cs typeface="Times New Roman" pitchFamily="18" charset="0"/>
              </a:rPr>
              <a:t>Loss of security clearance due to conviction for off-duty criminal act connected with work</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381000"/>
            <a:ext cx="8458200" cy="1142999"/>
          </a:xfrm>
        </p:spPr>
        <p:txBody>
          <a:bodyPr>
            <a:noAutofit/>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Preparation for a Dismissal to Support Misconduct</a:t>
            </a:r>
          </a:p>
        </p:txBody>
      </p:sp>
      <p:sp>
        <p:nvSpPr>
          <p:cNvPr id="56322" name="Rectangle 3"/>
          <p:cNvSpPr>
            <a:spLocks noGrp="1" noChangeArrowheads="1"/>
          </p:cNvSpPr>
          <p:nvPr>
            <p:ph idx="1"/>
          </p:nvPr>
        </p:nvSpPr>
        <p:spPr>
          <a:xfrm>
            <a:off x="457200" y="1524000"/>
            <a:ext cx="8259763" cy="4800600"/>
          </a:xfrm>
        </p:spPr>
        <p:txBody>
          <a:bodyPr/>
          <a:lstStyle/>
          <a:p>
            <a:pPr eaLnBrk="1" hangingPunct="1">
              <a:buClr>
                <a:srgbClr val="0070C0"/>
              </a:buClr>
            </a:pPr>
            <a:r>
              <a:rPr lang="en-US" altLang="en-US" sz="3600" dirty="0" smtClean="0">
                <a:latin typeface="Times New Roman" pitchFamily="18" charset="0"/>
                <a:cs typeface="Times New Roman" pitchFamily="18" charset="0"/>
              </a:rPr>
              <a:t>Review company rules and policies to ensure they are clear, understandable and known to all employees.</a:t>
            </a:r>
          </a:p>
          <a:p>
            <a:pPr eaLnBrk="1" hangingPunct="1">
              <a:buClr>
                <a:srgbClr val="0070C0"/>
              </a:buClr>
            </a:pPr>
            <a:r>
              <a:rPr lang="en-US" altLang="en-US" sz="3600" dirty="0" smtClean="0">
                <a:latin typeface="Times New Roman" pitchFamily="18" charset="0"/>
                <a:cs typeface="Times New Roman" pitchFamily="18" charset="0"/>
              </a:rPr>
              <a:t>Ensure managers &amp; supervisors know the rules and consistently enforce them.</a:t>
            </a:r>
          </a:p>
          <a:p>
            <a:pPr eaLnBrk="1" hangingPunct="1">
              <a:buClr>
                <a:srgbClr val="0070C0"/>
              </a:buClr>
            </a:pPr>
            <a:r>
              <a:rPr lang="en-US" altLang="en-US" sz="3600" dirty="0" smtClean="0">
                <a:latin typeface="Times New Roman" pitchFamily="18" charset="0"/>
                <a:cs typeface="Times New Roman" pitchFamily="18" charset="0"/>
              </a:rPr>
              <a:t>Require adequate documentation of rule violations &amp; disciplinary action taken.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219200" y="533400"/>
            <a:ext cx="6629400" cy="685800"/>
          </a:xfrm>
        </p:spPr>
        <p:txBody>
          <a:bodyPr>
            <a:normAutofit fontScale="90000"/>
          </a:bodyPr>
          <a:lstStyle/>
          <a:p>
            <a:pPr algn="ctr" eaLnBrk="1" fontAlgn="auto" hangingPunct="1">
              <a:spcAft>
                <a:spcPts val="0"/>
              </a:spcAft>
              <a:defRPr/>
            </a:pPr>
            <a:r>
              <a:rPr lang="en-US" altLang="en-US" sz="4900" dirty="0" smtClean="0">
                <a:solidFill>
                  <a:srgbClr val="0070C0"/>
                </a:solidFill>
                <a:latin typeface="Times New Roman" panose="02020603050405020304" pitchFamily="18" charset="0"/>
                <a:cs typeface="Times New Roman" panose="02020603050405020304" pitchFamily="18" charset="0"/>
              </a:rPr>
              <a:t>Benefit Liability</a:t>
            </a:r>
          </a:p>
        </p:txBody>
      </p:sp>
      <p:sp>
        <p:nvSpPr>
          <p:cNvPr id="35843" name="Rectangle 3"/>
          <p:cNvSpPr>
            <a:spLocks noGrp="1" noChangeArrowheads="1"/>
          </p:cNvSpPr>
          <p:nvPr>
            <p:ph idx="1"/>
          </p:nvPr>
        </p:nvSpPr>
        <p:spPr>
          <a:xfrm>
            <a:off x="457200" y="1524000"/>
            <a:ext cx="8183563" cy="4876800"/>
          </a:xfrm>
        </p:spPr>
        <p:txBody>
          <a:bodyPr>
            <a:normAutofit/>
          </a:bodyPr>
          <a:lstStyle/>
          <a:p>
            <a:pPr marL="265176" indent="-265176" eaLnBrk="1" fontAlgn="auto" hangingPunct="1">
              <a:lnSpc>
                <a:spcPct val="120000"/>
              </a:lnSpc>
              <a:spcAft>
                <a:spcPts val="0"/>
              </a:spcAft>
              <a:buClr>
                <a:srgbClr val="0070C0"/>
              </a:buClr>
              <a:buFont typeface="Wingdings 2"/>
              <a:buChar char=""/>
              <a:defRPr/>
            </a:pPr>
            <a:r>
              <a:rPr lang="en-US" altLang="en-US" sz="3600" dirty="0" smtClean="0">
                <a:latin typeface="Times New Roman" panose="02020603050405020304" pitchFamily="18" charset="0"/>
                <a:cs typeface="Times New Roman" panose="02020603050405020304" pitchFamily="18" charset="0"/>
              </a:rPr>
              <a:t>The last 30 day or 240 hour employer from whom claimant is separated is liable. </a:t>
            </a:r>
          </a:p>
          <a:p>
            <a:pPr marL="265176" indent="-265176" eaLnBrk="1" fontAlgn="auto" hangingPunct="1">
              <a:lnSpc>
                <a:spcPct val="120000"/>
              </a:lnSpc>
              <a:spcAft>
                <a:spcPts val="0"/>
              </a:spcAft>
              <a:buClr>
                <a:srgbClr val="0070C0"/>
              </a:buClr>
              <a:buFont typeface="Wingdings 2"/>
              <a:buChar char=""/>
              <a:defRPr/>
            </a:pPr>
            <a:r>
              <a:rPr lang="en-US" altLang="en-US" sz="3600" dirty="0" smtClean="0">
                <a:latin typeface="Times New Roman" panose="02020603050405020304" pitchFamily="18" charset="0"/>
                <a:cs typeface="Times New Roman" panose="02020603050405020304" pitchFamily="18" charset="0"/>
              </a:rPr>
              <a:t>Any reimbursable employer in the base period can be assessed a percentage of the charge.</a:t>
            </a:r>
          </a:p>
          <a:p>
            <a:pPr marL="265176" indent="-265176" eaLnBrk="1" fontAlgn="auto" hangingPunct="1">
              <a:lnSpc>
                <a:spcPct val="120000"/>
              </a:lnSpc>
              <a:spcAft>
                <a:spcPts val="0"/>
              </a:spcAft>
              <a:buFont typeface="Wingdings 2"/>
              <a:buChar char=""/>
              <a:defRPr/>
            </a:pPr>
            <a:endParaRPr lang="en-US" altLang="en-US" sz="3800" dirty="0" smtClean="0">
              <a:latin typeface="Times New Roman" pitchFamily="18" charset="0"/>
              <a:cs typeface="Times New Roman" pitchFamily="18" charset="0"/>
            </a:endParaRPr>
          </a:p>
          <a:p>
            <a:pPr marL="265176" indent="-265176" eaLnBrk="1" fontAlgn="auto" hangingPunct="1">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533401"/>
            <a:ext cx="8183563" cy="762000"/>
          </a:xfrm>
        </p:spPr>
        <p:txBody>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Employer Cha</a:t>
            </a:r>
            <a:r>
              <a:rPr lang="en-US" altLang="en-US" sz="4400" dirty="0" smtClean="0">
                <a:solidFill>
                  <a:srgbClr val="0070C0"/>
                </a:solidFill>
                <a:latin typeface="Times New Roman" panose="02020603050405020304" pitchFamily="18" charset="0"/>
                <a:cs typeface="Times New Roman" panose="02020603050405020304" pitchFamily="18" charset="0"/>
              </a:rPr>
              <a:t>rges</a:t>
            </a:r>
          </a:p>
        </p:txBody>
      </p:sp>
      <p:sp>
        <p:nvSpPr>
          <p:cNvPr id="60418" name="Rectangle 3"/>
          <p:cNvSpPr>
            <a:spLocks noGrp="1" noChangeArrowheads="1"/>
          </p:cNvSpPr>
          <p:nvPr>
            <p:ph idx="1"/>
          </p:nvPr>
        </p:nvSpPr>
        <p:spPr>
          <a:xfrm>
            <a:off x="457200" y="1447800"/>
            <a:ext cx="8183563" cy="4953000"/>
          </a:xfrm>
        </p:spPr>
        <p:txBody>
          <a:bodyPr/>
          <a:lstStyle/>
          <a:p>
            <a:pPr eaLnBrk="1" hangingPunct="1">
              <a:lnSpc>
                <a:spcPct val="90000"/>
              </a:lnSpc>
              <a:buFont typeface="Wingdings" pitchFamily="2" charset="2"/>
              <a:buNone/>
            </a:pPr>
            <a:r>
              <a:rPr lang="en-US" altLang="en-US" sz="3200" b="1" u="sng" dirty="0" smtClean="0">
                <a:latin typeface="Times New Roman" pitchFamily="18" charset="0"/>
                <a:cs typeface="Times New Roman" pitchFamily="18" charset="0"/>
              </a:rPr>
              <a:t>Taxable Employer </a:t>
            </a:r>
          </a:p>
          <a:p>
            <a:pPr eaLnBrk="1" hangingPunct="1">
              <a:lnSpc>
                <a:spcPct val="90000"/>
              </a:lnSpc>
              <a:buNone/>
            </a:pPr>
            <a:endParaRPr lang="en-US" altLang="en-US" sz="12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Quarterly charge statement will include employee/claimant by name &amp; amount of unemployment insurance paid</a:t>
            </a:r>
          </a:p>
          <a:p>
            <a:pPr eaLnBrk="1" hangingPunct="1">
              <a:lnSpc>
                <a:spcPct val="90000"/>
              </a:lnSpc>
              <a:buClr>
                <a:srgbClr val="0070C0"/>
              </a:buClr>
              <a:buNone/>
            </a:pPr>
            <a:endParaRPr lang="en-US" altLang="en-US" sz="14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rPr>
              <a:t>Experience rating is determined in December for the upcoming calendar year and tax rate notices mailed to employers</a:t>
            </a:r>
            <a:endParaRPr lang="en-US" alt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Content Placeholder 2"/>
          <p:cNvSpPr>
            <a:spLocks noGrp="1"/>
          </p:cNvSpPr>
          <p:nvPr>
            <p:ph idx="1"/>
          </p:nvPr>
        </p:nvSpPr>
        <p:spPr>
          <a:xfrm>
            <a:off x="304800" y="304800"/>
            <a:ext cx="8534400" cy="5641975"/>
          </a:xfrm>
        </p:spPr>
        <p:txBody>
          <a:bodyPr/>
          <a:lstStyle/>
          <a:p>
            <a:pPr algn="ctr" eaLnBrk="1" hangingPunct="1">
              <a:buFont typeface="Wingdings 2" pitchFamily="18" charset="2"/>
              <a:buNone/>
            </a:pPr>
            <a:r>
              <a:rPr lang="en-US" sz="4400" b="1" dirty="0" smtClean="0">
                <a:solidFill>
                  <a:srgbClr val="0070C0"/>
                </a:solidFill>
                <a:latin typeface="Times New Roman" pitchFamily="18" charset="0"/>
                <a:cs typeface="Times New Roman" pitchFamily="18" charset="0"/>
              </a:rPr>
              <a:t>Benefit Ratio</a:t>
            </a:r>
          </a:p>
          <a:p>
            <a:pPr eaLnBrk="1" hangingPunct="1">
              <a:buNone/>
            </a:pPr>
            <a:endParaRPr lang="en-US" sz="1200" dirty="0" smtClean="0">
              <a:latin typeface="Times New Roman" pitchFamily="18" charset="0"/>
              <a:cs typeface="Times New Roman" pitchFamily="18" charset="0"/>
            </a:endParaRPr>
          </a:p>
          <a:p>
            <a:pPr eaLnBrk="1" hangingPunct="1">
              <a:buNone/>
            </a:pPr>
            <a:r>
              <a:rPr lang="en-US" dirty="0" smtClean="0">
                <a:latin typeface="Times New Roman" pitchFamily="18" charset="0"/>
                <a:cs typeface="Times New Roman" pitchFamily="18" charset="0"/>
              </a:rPr>
              <a:t>Charges to the employer are based on the Benefit Ratio. </a:t>
            </a:r>
          </a:p>
          <a:p>
            <a:pPr eaLnBrk="1" hangingPunct="1">
              <a:buNone/>
            </a:pPr>
            <a:r>
              <a:rPr lang="en-US" dirty="0" smtClean="0">
                <a:latin typeface="Times New Roman" pitchFamily="18" charset="0"/>
                <a:cs typeface="Times New Roman" pitchFamily="18" charset="0"/>
              </a:rPr>
              <a:t>Benefit Ratio equals</a:t>
            </a:r>
          </a:p>
          <a:p>
            <a:pPr lvl="1" eaLnBrk="1" hangingPunct="1">
              <a:buFont typeface="Verdana" pitchFamily="34" charset="0"/>
              <a:buNone/>
            </a:pPr>
            <a:endParaRPr lang="en-US" sz="900" dirty="0" smtClean="0">
              <a:latin typeface="Times New Roman" pitchFamily="18" charset="0"/>
              <a:cs typeface="Times New Roman" pitchFamily="18" charset="0"/>
            </a:endParaRPr>
          </a:p>
          <a:p>
            <a:pPr lvl="1" eaLnBrk="1" hangingPunct="1">
              <a:buFont typeface="Verdana" pitchFamily="34" charset="0"/>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Benefit Charges (within 4 yr period)  </a:t>
            </a:r>
          </a:p>
          <a:p>
            <a:pPr lvl="1" algn="ctr" eaLnBrk="1" hangingPunct="1">
              <a:buFont typeface="Verdana" pitchFamily="34" charset="0"/>
              <a:buNone/>
            </a:pPr>
            <a:r>
              <a:rPr lang="en-US" dirty="0" smtClean="0">
                <a:latin typeface="Times New Roman" pitchFamily="18" charset="0"/>
                <a:cs typeface="Times New Roman" pitchFamily="18" charset="0"/>
              </a:rPr>
              <a:t>Paid Taxable Wages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$8000/worker)</a:t>
            </a:r>
          </a:p>
          <a:p>
            <a:pPr lvl="1" algn="ctr" eaLnBrk="1" hangingPunct="1">
              <a:buFont typeface="Verdana" pitchFamily="34" charset="0"/>
              <a:buNone/>
            </a:pPr>
            <a:endParaRPr lang="en-US" sz="1000" dirty="0" smtClean="0">
              <a:latin typeface="Times New Roman" pitchFamily="18" charset="0"/>
              <a:cs typeface="Times New Roman" pitchFamily="18" charset="0"/>
            </a:endParaRPr>
          </a:p>
          <a:p>
            <a:pPr marL="342900" lvl="1" indent="-165100" eaLnBrk="1" hangingPunct="1">
              <a:buClr>
                <a:srgbClr val="0070C0"/>
              </a:buClr>
              <a:buFontTx/>
              <a:buChar char="•"/>
            </a:pPr>
            <a:r>
              <a:rPr lang="en-US" altLang="en-US" dirty="0" smtClean="0">
                <a:latin typeface="Times New Roman" pitchFamily="18" charset="0"/>
              </a:rPr>
              <a:t>The computed tax rate is determined by applying the resulting percentage and the trust fund balance factor to the rate tables provided by the law.</a:t>
            </a:r>
            <a:endParaRPr lang="en-US" dirty="0" smtClean="0">
              <a:latin typeface="Times New Roman" pitchFamily="18" charset="0"/>
            </a:endParaRPr>
          </a:p>
          <a:p>
            <a:pPr marL="342900" lvl="1" indent="-165100" eaLnBrk="1" hangingPunct="1">
              <a:buClr>
                <a:srgbClr val="0070C0"/>
              </a:buClr>
              <a:buFont typeface="Arial" charset="0"/>
              <a:buChar char="•"/>
            </a:pPr>
            <a:r>
              <a:rPr lang="en-US" dirty="0" smtClean="0">
                <a:latin typeface="Times New Roman" pitchFamily="18" charset="0"/>
                <a:cs typeface="Times New Roman" pitchFamily="18" charset="0"/>
              </a:rPr>
              <a:t>The lower the charges, the lower the ratio. The lower the ratio the lower the tax.</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457201"/>
            <a:ext cx="8183563"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Employer Charges</a:t>
            </a:r>
          </a:p>
        </p:txBody>
      </p:sp>
      <p:sp>
        <p:nvSpPr>
          <p:cNvPr id="66562" name="Rectangle 3"/>
          <p:cNvSpPr>
            <a:spLocks noGrp="1" noChangeArrowheads="1"/>
          </p:cNvSpPr>
          <p:nvPr>
            <p:ph idx="1"/>
          </p:nvPr>
        </p:nvSpPr>
        <p:spPr>
          <a:xfrm>
            <a:off x="457200" y="1524000"/>
            <a:ext cx="8183563" cy="4267200"/>
          </a:xfrm>
        </p:spPr>
        <p:txBody>
          <a:bodyPr/>
          <a:lstStyle/>
          <a:p>
            <a:pPr marL="609600" indent="-609600" eaLnBrk="1" hangingPunct="1">
              <a:lnSpc>
                <a:spcPct val="90000"/>
              </a:lnSpc>
              <a:buFont typeface="Wingdings" pitchFamily="2" charset="2"/>
              <a:buNone/>
            </a:pPr>
            <a:r>
              <a:rPr lang="en-US" altLang="en-US" sz="3600" b="1" u="sng" dirty="0" smtClean="0">
                <a:latin typeface="Times New Roman" pitchFamily="18" charset="0"/>
                <a:cs typeface="Times New Roman" pitchFamily="18" charset="0"/>
              </a:rPr>
              <a:t>Reimbursable</a:t>
            </a:r>
          </a:p>
          <a:p>
            <a:pPr marL="609600" indent="-609600" eaLnBrk="1" hangingPunct="1">
              <a:lnSpc>
                <a:spcPct val="90000"/>
              </a:lnSpc>
              <a:buFont typeface="Wingdings" pitchFamily="2" charset="2"/>
              <a:buNone/>
            </a:pPr>
            <a:endParaRPr lang="en-US" altLang="en-US" sz="1400" b="1" u="sng" dirty="0" smtClean="0">
              <a:latin typeface="Times New Roman" pitchFamily="18" charset="0"/>
              <a:cs typeface="Times New Roman" pitchFamily="18" charset="0"/>
            </a:endParaRP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Detailed billing statement is mailed showing all charges for the quarter</a:t>
            </a: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Payment coupon will be included</a:t>
            </a: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Tax charges must be paid 30 days from the date mailed to avoid </a:t>
            </a:r>
            <a:r>
              <a:rPr lang="en-US" altLang="en-US" sz="3600" dirty="0" smtClean="0">
                <a:latin typeface="Times New Roman" pitchFamily="18" charset="0"/>
              </a:rPr>
              <a:t>interest</a:t>
            </a:r>
            <a:r>
              <a:rPr lang="en-US" altLang="en-US" sz="3600" dirty="0" smtClean="0">
                <a:latin typeface="Times New Roman" pitchFamily="18" charset="0"/>
                <a:cs typeface="Times New Roman" pitchFamily="18" charset="0"/>
              </a:rPr>
              <a:t> charges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62000" y="457200"/>
            <a:ext cx="7467600" cy="685800"/>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Cost Management Tips</a:t>
            </a:r>
          </a:p>
        </p:txBody>
      </p:sp>
      <p:sp>
        <p:nvSpPr>
          <p:cNvPr id="39939" name="Rectangle 3"/>
          <p:cNvSpPr>
            <a:spLocks noGrp="1" noChangeArrowheads="1"/>
          </p:cNvSpPr>
          <p:nvPr>
            <p:ph idx="1"/>
          </p:nvPr>
        </p:nvSpPr>
        <p:spPr>
          <a:xfrm>
            <a:off x="457200" y="1219200"/>
            <a:ext cx="8183563" cy="5257800"/>
          </a:xfrm>
        </p:spPr>
        <p:txBody>
          <a:bodyPr>
            <a:normAutofit fontScale="40000" lnSpcReduction="20000"/>
          </a:bodyPr>
          <a:lstStyle/>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Evaluate new employees before 30 work days or 240 hours have passed.</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Develop a written policy manual.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Require that every employee acknowledge in writing their understanding of your policy.</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Follow your policy and document any disciplinary actions.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Return the Wage and Separation Report on time.</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Participate in the Fact Finding Hearing.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Supply the first hand testimony and any written documentation.</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File an appeal if you disagree with the outcome.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Review all benefit charges for accuracy.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Contact the VEC for any clarification or any correction.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90000"/>
              </a:lnSpc>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24000" y="990600"/>
            <a:ext cx="6248400" cy="1371600"/>
          </a:xfrm>
        </p:spPr>
        <p:txBody>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Virginia’s Responsibility</a:t>
            </a:r>
            <a:r>
              <a:rPr lang="en-US" altLang="en-US" dirty="0" smtClean="0">
                <a:solidFill>
                  <a:schemeClr val="accent1">
                    <a:tint val="88000"/>
                    <a:satMod val="150000"/>
                  </a:schemeClr>
                </a:solidFill>
              </a:rPr>
              <a:t>			</a:t>
            </a:r>
          </a:p>
        </p:txBody>
      </p:sp>
      <p:sp>
        <p:nvSpPr>
          <p:cNvPr id="19458" name="Rectangle 3"/>
          <p:cNvSpPr>
            <a:spLocks noGrp="1" noChangeArrowheads="1"/>
          </p:cNvSpPr>
          <p:nvPr>
            <p:ph idx="1"/>
          </p:nvPr>
        </p:nvSpPr>
        <p:spPr>
          <a:xfrm>
            <a:off x="762000" y="2667000"/>
            <a:ext cx="7772400" cy="1219200"/>
          </a:xfrm>
        </p:spPr>
        <p:txBody>
          <a:bodyPr/>
          <a:lstStyle/>
          <a:p>
            <a:pPr algn="ctr" eaLnBrk="1" hangingPunct="1">
              <a:buFont typeface="Wingdings" pitchFamily="2" charset="2"/>
              <a:buNone/>
            </a:pPr>
            <a:r>
              <a:rPr lang="en-US" altLang="en-US" sz="3600" dirty="0" smtClean="0">
                <a:latin typeface="Times New Roman" pitchFamily="18" charset="0"/>
                <a:cs typeface="Times New Roman" pitchFamily="18" charset="0"/>
              </a:rPr>
              <a:t>Design &amp; administer the UI program within the framework of Federal law.</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2667000" y="1371600"/>
            <a:ext cx="4038600" cy="3600986"/>
          </a:xfrm>
          <a:prstGeom prst="rect">
            <a:avLst/>
          </a:prstGeom>
        </p:spPr>
        <p:txBody>
          <a:bodyPr wrap="square">
            <a:spAutoFit/>
          </a:bodyPr>
          <a:lstStyle/>
          <a:p>
            <a:r>
              <a:rPr lang="en-US" b="1" dirty="0" err="1" smtClean="0"/>
              <a:t>VEC</a:t>
            </a:r>
            <a:r>
              <a:rPr lang="en-US" b="1" dirty="0" smtClean="0"/>
              <a:t> Central Office</a:t>
            </a:r>
          </a:p>
          <a:p>
            <a:r>
              <a:rPr lang="en-US" dirty="0" smtClean="0"/>
              <a:t>703 E. Main St</a:t>
            </a:r>
            <a:br>
              <a:rPr lang="en-US" dirty="0" smtClean="0"/>
            </a:br>
            <a:r>
              <a:rPr lang="en-US" dirty="0" smtClean="0"/>
              <a:t>Richmond, VA 23219</a:t>
            </a:r>
            <a:br>
              <a:rPr lang="en-US" dirty="0" smtClean="0"/>
            </a:br>
            <a:endParaRPr lang="en-US" dirty="0" smtClean="0"/>
          </a:p>
          <a:p>
            <a:r>
              <a:rPr lang="en-US" b="1" dirty="0" smtClean="0"/>
              <a:t>Mailing Address</a:t>
            </a:r>
            <a:r>
              <a:rPr lang="en-US" dirty="0" smtClean="0"/>
              <a:t/>
            </a:r>
            <a:br>
              <a:rPr lang="en-US" dirty="0" smtClean="0"/>
            </a:br>
            <a:r>
              <a:rPr lang="en-US" dirty="0" smtClean="0"/>
              <a:t>P.O. Box 1358</a:t>
            </a:r>
            <a:br>
              <a:rPr lang="en-US" dirty="0" smtClean="0"/>
            </a:br>
            <a:r>
              <a:rPr lang="en-US" dirty="0" smtClean="0"/>
              <a:t>Richmond, VA 23218-1358</a:t>
            </a:r>
          </a:p>
          <a:p>
            <a:endParaRPr lang="en-US" dirty="0" smtClean="0"/>
          </a:p>
          <a:p>
            <a:pPr algn="ctr"/>
            <a:r>
              <a:rPr lang="en-US" sz="3600" b="1" dirty="0" smtClean="0"/>
              <a:t>866-832-2363</a:t>
            </a:r>
          </a:p>
        </p:txBody>
      </p:sp>
      <p:pic>
        <p:nvPicPr>
          <p:cNvPr id="1026" name="Picture 2"/>
          <p:cNvPicPr>
            <a:picLocks noChangeAspect="1" noChangeArrowheads="1"/>
          </p:cNvPicPr>
          <p:nvPr/>
        </p:nvPicPr>
        <p:blipFill>
          <a:blip r:embed="rId3" cstate="print"/>
          <a:srcRect t="28985" r="2041"/>
          <a:stretch>
            <a:fillRect/>
          </a:stretch>
        </p:blipFill>
        <p:spPr bwMode="auto">
          <a:xfrm>
            <a:off x="533400" y="381000"/>
            <a:ext cx="8153400" cy="933450"/>
          </a:xfrm>
          <a:prstGeom prst="rect">
            <a:avLst/>
          </a:prstGeom>
          <a:noFill/>
          <a:ln w="9525">
            <a:noFill/>
            <a:miter lim="800000"/>
            <a:headEnd/>
            <a:tailEnd/>
          </a:ln>
        </p:spPr>
      </p:pic>
      <p:sp>
        <p:nvSpPr>
          <p:cNvPr id="8" name="Rectangle 7"/>
          <p:cNvSpPr/>
          <p:nvPr/>
        </p:nvSpPr>
        <p:spPr>
          <a:xfrm>
            <a:off x="2590800" y="4953000"/>
            <a:ext cx="4038600" cy="1138773"/>
          </a:xfrm>
          <a:prstGeom prst="rect">
            <a:avLst/>
          </a:prstGeom>
        </p:spPr>
        <p:txBody>
          <a:bodyPr wrap="square">
            <a:spAutoFit/>
          </a:bodyPr>
          <a:lstStyle/>
          <a:p>
            <a:r>
              <a:rPr lang="en-US" sz="4400" b="1" u="sng" dirty="0" smtClean="0">
                <a:solidFill>
                  <a:srgbClr val="0070C0"/>
                </a:solidFill>
              </a:rPr>
              <a:t>vec.virginia.gov</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a:xfrm>
            <a:off x="609600" y="457200"/>
            <a:ext cx="8077200" cy="1295400"/>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Unemployment Insurance Program is funded by the employer</a:t>
            </a:r>
          </a:p>
        </p:txBody>
      </p:sp>
      <p:sp>
        <p:nvSpPr>
          <p:cNvPr id="21506" name="Rectangle 1027"/>
          <p:cNvSpPr>
            <a:spLocks noGrp="1" noChangeArrowheads="1"/>
          </p:cNvSpPr>
          <p:nvPr>
            <p:ph idx="1"/>
          </p:nvPr>
        </p:nvSpPr>
        <p:spPr>
          <a:xfrm>
            <a:off x="762000" y="2133600"/>
            <a:ext cx="7680325" cy="3444875"/>
          </a:xfrm>
        </p:spPr>
        <p:txBody>
          <a:bodyPr/>
          <a:lstStyle/>
          <a:p>
            <a:pPr marL="457200" indent="-457200" eaLnBrk="1" hangingPunct="1">
              <a:buClr>
                <a:srgbClr val="0070C0"/>
              </a:buClr>
              <a:buSzPct val="90000"/>
              <a:buFont typeface="Arial" charset="0"/>
              <a:buChar char="•"/>
            </a:pPr>
            <a:r>
              <a:rPr lang="en-US" altLang="en-US" dirty="0" smtClean="0">
                <a:latin typeface="Times New Roman" pitchFamily="18" charset="0"/>
                <a:cs typeface="Times New Roman" pitchFamily="18" charset="0"/>
              </a:rPr>
              <a:t>FUTA – Paid by the employer to the Federal government for administration of Federal &amp; State program operating costs</a:t>
            </a:r>
            <a:endParaRPr lang="en-US" altLang="en-US" dirty="0" smtClean="0">
              <a:solidFill>
                <a:srgbClr val="0070C0"/>
              </a:solidFill>
              <a:latin typeface="Times New Roman" pitchFamily="18" charset="0"/>
              <a:cs typeface="Times New Roman" pitchFamily="18" charset="0"/>
            </a:endParaRPr>
          </a:p>
          <a:p>
            <a:pPr marL="457200" indent="-457200" eaLnBrk="1" hangingPunct="1">
              <a:buClr>
                <a:srgbClr val="0070C0"/>
              </a:buClr>
              <a:buSzPct val="90000"/>
              <a:buNone/>
            </a:pPr>
            <a:endParaRPr lang="en-US" altLang="en-US" dirty="0" smtClean="0">
              <a:latin typeface="Times New Roman" pitchFamily="18" charset="0"/>
              <a:cs typeface="Times New Roman" pitchFamily="18" charset="0"/>
            </a:endParaRPr>
          </a:p>
          <a:p>
            <a:pPr marL="457200" indent="-457200" eaLnBrk="1" hangingPunct="1">
              <a:buClr>
                <a:srgbClr val="0070C0"/>
              </a:buClr>
              <a:buSzPct val="90000"/>
              <a:buFont typeface="Arial" charset="0"/>
              <a:buChar char="•"/>
            </a:pPr>
            <a:r>
              <a:rPr lang="en-US" altLang="en-US" dirty="0" smtClean="0">
                <a:latin typeface="Times New Roman" pitchFamily="18" charset="0"/>
                <a:cs typeface="Times New Roman" pitchFamily="18" charset="0"/>
              </a:rPr>
              <a:t>SUTA – Paid by the employer to the State UI Trust Fund to pay benefits </a:t>
            </a:r>
            <a:endParaRPr lang="en-US" altLang="en-US" dirty="0" smtClean="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685800"/>
            <a:ext cx="7467600"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Earnings Requirement</a:t>
            </a:r>
          </a:p>
        </p:txBody>
      </p:sp>
      <p:sp>
        <p:nvSpPr>
          <p:cNvPr id="23554" name="Rectangle 3"/>
          <p:cNvSpPr>
            <a:spLocks noGrp="1" noChangeArrowheads="1"/>
          </p:cNvSpPr>
          <p:nvPr>
            <p:ph idx="1"/>
          </p:nvPr>
        </p:nvSpPr>
        <p:spPr>
          <a:xfrm>
            <a:off x="609600" y="1676400"/>
            <a:ext cx="8183563" cy="4187825"/>
          </a:xfrm>
        </p:spPr>
        <p:txBody>
          <a:bodyPr/>
          <a:lstStyle/>
          <a:p>
            <a:pPr indent="0" eaLnBrk="1" hangingPunct="1">
              <a:lnSpc>
                <a:spcPct val="90000"/>
              </a:lnSpc>
              <a:buClr>
                <a:srgbClr val="0070C0"/>
              </a:buClr>
              <a:buNone/>
            </a:pPr>
            <a:r>
              <a:rPr lang="en-US" altLang="en-US" dirty="0" smtClean="0">
                <a:latin typeface="Times New Roman" pitchFamily="18" charset="0"/>
                <a:cs typeface="Times New Roman" pitchFamily="18" charset="0"/>
              </a:rPr>
              <a:t>Have earnings of  $3,000 during two quarters of the base period.</a:t>
            </a:r>
          </a:p>
          <a:p>
            <a:pPr lvl="1" eaLnBrk="1" hangingPunct="1">
              <a:lnSpc>
                <a:spcPct val="90000"/>
              </a:lnSpc>
              <a:buClr>
                <a:srgbClr val="0070C0"/>
              </a:buClr>
            </a:pPr>
            <a:endParaRPr lang="en-US" altLang="en-US" sz="1400" dirty="0" smtClean="0">
              <a:latin typeface="Times New Roman" pitchFamily="18" charset="0"/>
              <a:cs typeface="Times New Roman" pitchFamily="18" charset="0"/>
            </a:endParaRP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Base Period:</a:t>
            </a:r>
          </a:p>
          <a:p>
            <a:pPr lvl="2" eaLnBrk="1" hangingPunct="1">
              <a:lnSpc>
                <a:spcPct val="90000"/>
              </a:lnSpc>
              <a:buClr>
                <a:srgbClr val="0070C0"/>
              </a:buClr>
              <a:buFont typeface="Wingdings" pitchFamily="2" charset="2"/>
              <a:buChar char="Ø"/>
            </a:pPr>
            <a:r>
              <a:rPr lang="en-US" altLang="en-US" sz="2000" dirty="0" smtClean="0">
                <a:latin typeface="Times New Roman" pitchFamily="18" charset="0"/>
                <a:cs typeface="Times New Roman" pitchFamily="18" charset="0"/>
              </a:rPr>
              <a:t>First four of the last five completed calendar quarters</a:t>
            </a:r>
          </a:p>
          <a:p>
            <a:pPr lvl="2" eaLnBrk="1" hangingPunct="1">
              <a:lnSpc>
                <a:spcPct val="90000"/>
              </a:lnSpc>
              <a:buClr>
                <a:srgbClr val="0070C0"/>
              </a:buClr>
              <a:buFont typeface="Wingdings" pitchFamily="2" charset="2"/>
              <a:buChar char="Ø"/>
            </a:pPr>
            <a:r>
              <a:rPr lang="en-US" altLang="en-US" sz="2000" dirty="0" smtClean="0">
                <a:latin typeface="Times New Roman" pitchFamily="18" charset="0"/>
                <a:cs typeface="Times New Roman" pitchFamily="18" charset="0"/>
              </a:rPr>
              <a:t>Alternate Base Period: Last four completed calendar quarters</a:t>
            </a:r>
          </a:p>
          <a:p>
            <a:pPr eaLnBrk="1" hangingPunct="1">
              <a:lnSpc>
                <a:spcPct val="90000"/>
              </a:lnSpc>
              <a:buClr>
                <a:srgbClr val="0070C0"/>
              </a:buClr>
              <a:buFont typeface="Wingdings" pitchFamily="2" charset="2"/>
              <a:buNone/>
            </a:pPr>
            <a:r>
              <a:rPr lang="en-US" altLang="en-US" dirty="0" smtClean="0">
                <a:latin typeface="Times New Roman" pitchFamily="18" charset="0"/>
                <a:cs typeface="Times New Roman" pitchFamily="18" charset="0"/>
              </a:rPr>
              <a:t> </a:t>
            </a: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Minimum of $60 for 12 weeks</a:t>
            </a: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Maximum of $378 for 26 weeks ($18,900.01 earnings &amp; over during two quarters of the base period)</a:t>
            </a:r>
          </a:p>
          <a:p>
            <a:pPr lvl="1" eaLnBrk="1" hangingPunct="1">
              <a:lnSpc>
                <a:spcPct val="90000"/>
              </a:lnSpc>
              <a:buClr>
                <a:srgbClr val="0070C0"/>
              </a:buClr>
              <a:buFontTx/>
              <a:buNone/>
            </a:pPr>
            <a:endParaRPr lang="en-US" alt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990600"/>
            <a:ext cx="81835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Claims Process</a:t>
            </a:r>
          </a:p>
        </p:txBody>
      </p:sp>
      <p:sp>
        <p:nvSpPr>
          <p:cNvPr id="25602" name="Rectangle 3"/>
          <p:cNvSpPr>
            <a:spLocks noGrp="1" noChangeArrowheads="1"/>
          </p:cNvSpPr>
          <p:nvPr>
            <p:ph idx="1"/>
          </p:nvPr>
        </p:nvSpPr>
        <p:spPr>
          <a:xfrm>
            <a:off x="1066800" y="2286000"/>
            <a:ext cx="7239000" cy="2438400"/>
          </a:xfrm>
        </p:spPr>
        <p:txBody>
          <a:bodyPr/>
          <a:lstStyle/>
          <a:p>
            <a:pPr eaLnBrk="1" hangingPunct="1">
              <a:lnSpc>
                <a:spcPct val="150000"/>
              </a:lnSpc>
              <a:buClr>
                <a:srgbClr val="0070C0"/>
              </a:buClr>
            </a:pPr>
            <a:r>
              <a:rPr lang="en-US" altLang="en-US" dirty="0" smtClean="0">
                <a:latin typeface="Times New Roman" pitchFamily="18" charset="0"/>
                <a:cs typeface="Times New Roman" pitchFamily="18" charset="0"/>
              </a:rPr>
              <a:t>Initial claim filed by employee</a:t>
            </a:r>
          </a:p>
          <a:p>
            <a:pPr eaLnBrk="1" hangingPunct="1">
              <a:lnSpc>
                <a:spcPct val="150000"/>
              </a:lnSpc>
              <a:buClr>
                <a:srgbClr val="0070C0"/>
              </a:buClr>
            </a:pPr>
            <a:r>
              <a:rPr lang="en-US" altLang="en-US" dirty="0" smtClean="0">
                <a:latin typeface="Times New Roman" pitchFamily="18" charset="0"/>
                <a:cs typeface="Times New Roman" pitchFamily="18" charset="0"/>
              </a:rPr>
              <a:t>Wage and Separation Report sent to employer</a:t>
            </a:r>
          </a:p>
          <a:p>
            <a:pPr eaLnBrk="1" hangingPunct="1">
              <a:lnSpc>
                <a:spcPct val="150000"/>
              </a:lnSpc>
              <a:buClr>
                <a:srgbClr val="0070C0"/>
              </a:buClr>
            </a:pPr>
            <a:r>
              <a:rPr lang="en-US" altLang="en-US" dirty="0" smtClean="0">
                <a:latin typeface="Times New Roman" pitchFamily="18" charset="0"/>
                <a:cs typeface="Times New Roman" pitchFamily="18" charset="0"/>
              </a:rPr>
              <a:t>Separation reason is indicated by the claimant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533400"/>
            <a:ext cx="7467600" cy="609600"/>
          </a:xfrm>
        </p:spPr>
        <p:txBody>
          <a:bodyPr>
            <a:normAutofit fontScale="90000"/>
          </a:bodyPr>
          <a:lstStyle/>
          <a:p>
            <a:pPr algn="ctr" eaLnBrk="1" fontAlgn="auto" hangingPunct="1">
              <a:spcAft>
                <a:spcPts val="0"/>
              </a:spcAft>
              <a:defRPr/>
            </a:pPr>
            <a:r>
              <a:rPr lang="en-US" altLang="en-US" sz="2000" i="1" dirty="0" smtClean="0">
                <a:solidFill>
                  <a:srgbClr val="0070C0"/>
                </a:solidFill>
                <a:latin typeface="Times New Roman" panose="02020603050405020304" pitchFamily="18" charset="0"/>
                <a:cs typeface="Times New Roman" panose="02020603050405020304" pitchFamily="18" charset="0"/>
              </a:rPr>
              <a:t>continued…..</a:t>
            </a:r>
            <a:r>
              <a:rPr lang="en-US" altLang="en-US" sz="4900" dirty="0" smtClean="0">
                <a:solidFill>
                  <a:srgbClr val="0070C0"/>
                </a:solidFill>
                <a:latin typeface="Times New Roman" panose="02020603050405020304" pitchFamily="18" charset="0"/>
                <a:cs typeface="Times New Roman" panose="02020603050405020304" pitchFamily="18" charset="0"/>
              </a:rPr>
              <a:t>Claims Process </a:t>
            </a:r>
          </a:p>
        </p:txBody>
      </p:sp>
      <p:sp>
        <p:nvSpPr>
          <p:cNvPr id="27650" name="Rectangle 3"/>
          <p:cNvSpPr>
            <a:spLocks noGrp="1" noChangeArrowheads="1"/>
          </p:cNvSpPr>
          <p:nvPr>
            <p:ph idx="1"/>
          </p:nvPr>
        </p:nvSpPr>
        <p:spPr>
          <a:xfrm>
            <a:off x="457200" y="1219200"/>
            <a:ext cx="8183563" cy="4797425"/>
          </a:xfrm>
        </p:spPr>
        <p:txBody>
          <a:bodyPr/>
          <a:lstStyle/>
          <a:p>
            <a:pPr eaLnBrk="1" hangingPunct="1">
              <a:lnSpc>
                <a:spcPct val="90000"/>
              </a:lnSpc>
              <a:buClr>
                <a:srgbClr val="0070C0"/>
              </a:buClr>
              <a:buFont typeface="Wingdings" pitchFamily="2" charset="2"/>
              <a:buNone/>
            </a:pPr>
            <a:r>
              <a:rPr lang="en-US" altLang="en-US" sz="2400" b="1" u="sng" dirty="0" smtClean="0">
                <a:latin typeface="Times New Roman" pitchFamily="18" charset="0"/>
                <a:cs typeface="Times New Roman" pitchFamily="18" charset="0"/>
              </a:rPr>
              <a:t>Wage and Separation Report</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Provide the name and number of a person in your company with first hand knowledge to be contacted for additional information. The Deputy will contact that person. </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Answer the questions on the form with “who, what, when, where &amp; how”</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Attach any relevant company policy, any acknowledgment of that policy, any warnings that were provided, any witness statements, etc. </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Mailed to the address on file</a:t>
            </a:r>
          </a:p>
          <a:p>
            <a:pPr marL="520700" indent="-292100" eaLnBrk="1" hangingPunct="1">
              <a:lnSpc>
                <a:spcPct val="90000"/>
              </a:lnSpc>
              <a:buClr>
                <a:srgbClr val="0070C0"/>
              </a:buClr>
            </a:pPr>
            <a:r>
              <a:rPr lang="en-US" altLang="en-US" sz="2400" b="1" u="sng" dirty="0" smtClean="0">
                <a:latin typeface="Times New Roman" pitchFamily="18" charset="0"/>
                <a:cs typeface="Times New Roman" pitchFamily="18" charset="0"/>
              </a:rPr>
              <a:t>Return by the date that is indicated on the form</a:t>
            </a:r>
            <a:r>
              <a:rPr lang="en-US" altLang="en-US" sz="24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rot="10800000" flipV="1">
            <a:off x="914400" y="609600"/>
            <a:ext cx="7467600" cy="838200"/>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Wage &amp; Separation Report</a:t>
            </a:r>
          </a:p>
        </p:txBody>
      </p:sp>
      <p:sp>
        <p:nvSpPr>
          <p:cNvPr id="31746" name="Rectangle 3"/>
          <p:cNvSpPr>
            <a:spLocks noGrp="1" noChangeArrowheads="1"/>
          </p:cNvSpPr>
          <p:nvPr>
            <p:ph idx="1"/>
          </p:nvPr>
        </p:nvSpPr>
        <p:spPr>
          <a:xfrm>
            <a:off x="533400" y="1600200"/>
            <a:ext cx="8183563" cy="4343400"/>
          </a:xfrm>
        </p:spPr>
        <p:txBody>
          <a:bodyPr/>
          <a:lstStyle/>
          <a:p>
            <a:pPr algn="ctr" eaLnBrk="1" hangingPunct="1">
              <a:buFont typeface="Wingdings" pitchFamily="2" charset="2"/>
              <a:buNone/>
            </a:pPr>
            <a:endParaRPr lang="en-US" altLang="en-US" sz="800" dirty="0" smtClean="0"/>
          </a:p>
          <a:p>
            <a:pPr eaLnBrk="1" hangingPunct="1">
              <a:buFont typeface="Wingdings" pitchFamily="2" charset="2"/>
              <a:buNone/>
            </a:pPr>
            <a:r>
              <a:rPr lang="en-US" altLang="en-US" dirty="0" smtClean="0">
                <a:latin typeface="Times New Roman" pitchFamily="18" charset="0"/>
                <a:cs typeface="Times New Roman" pitchFamily="18" charset="0"/>
              </a:rPr>
              <a:t>This is a legal document.</a:t>
            </a:r>
          </a:p>
          <a:p>
            <a:pPr eaLnBrk="1" hangingPunct="1">
              <a:buFont typeface="Wingdings" pitchFamily="2" charset="2"/>
              <a:buNone/>
            </a:pPr>
            <a:endParaRPr lang="en-US" altLang="en-US" sz="800" dirty="0" smtClean="0">
              <a:latin typeface="Times New Roman" pitchFamily="18" charset="0"/>
              <a:cs typeface="Times New Roman" pitchFamily="18" charset="0"/>
            </a:endParaRPr>
          </a:p>
          <a:p>
            <a:pPr eaLnBrk="1" hangingPunct="1">
              <a:buClr>
                <a:srgbClr val="0070C0"/>
              </a:buClr>
              <a:buFont typeface="Arial" charset="0"/>
              <a:buChar char="•"/>
            </a:pPr>
            <a:r>
              <a:rPr lang="en-US" altLang="en-US" sz="2400" dirty="0" smtClean="0">
                <a:latin typeface="Times New Roman" pitchFamily="18" charset="0"/>
                <a:cs typeface="Times New Roman" pitchFamily="18" charset="0"/>
              </a:rPr>
              <a:t>The claimant has a right to know the information you  provide. </a:t>
            </a:r>
          </a:p>
          <a:p>
            <a:pPr eaLnBrk="1" hangingPunct="1">
              <a:buClr>
                <a:srgbClr val="0070C0"/>
              </a:buClr>
              <a:buFont typeface="Arial" charset="0"/>
              <a:buChar char="•"/>
            </a:pPr>
            <a:r>
              <a:rPr lang="en-US" altLang="en-US" sz="2400" dirty="0" smtClean="0">
                <a:latin typeface="Times New Roman" pitchFamily="18" charset="0"/>
                <a:cs typeface="Times New Roman" pitchFamily="18" charset="0"/>
              </a:rPr>
              <a:t>Do not put anything on this report you would not say to the claimant or say in a court of law.</a:t>
            </a:r>
          </a:p>
          <a:p>
            <a:pPr eaLnBrk="1" hangingPunct="1">
              <a:buNone/>
            </a:pPr>
            <a:endParaRPr lang="en-US" altLang="en-US" sz="2400" dirty="0" smtClean="0">
              <a:latin typeface="Times New Roman" pitchFamily="18" charset="0"/>
              <a:cs typeface="Times New Roman" pitchFamily="18" charset="0"/>
            </a:endParaRPr>
          </a:p>
          <a:p>
            <a:pPr indent="-137160" eaLnBrk="1" hangingPunct="1">
              <a:buNone/>
            </a:pPr>
            <a:r>
              <a:rPr lang="en-US" altLang="en-US" sz="2400" dirty="0" smtClean="0">
                <a:latin typeface="Times New Roman" pitchFamily="18" charset="0"/>
                <a:cs typeface="Times New Roman" pitchFamily="18" charset="0"/>
              </a:rPr>
              <a:t>*Note:  Effective July 7, 2013 the law was amended  so that penalties may be applied to an employer if requests for information are not returned timely.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3793" name="Picture 8"/>
          <p:cNvPicPr>
            <a:picLocks noChangeAspect="1" noChangeArrowheads="1"/>
          </p:cNvPicPr>
          <p:nvPr/>
        </p:nvPicPr>
        <p:blipFill>
          <a:blip r:embed="rId2" cstate="print"/>
          <a:srcRect/>
          <a:stretch>
            <a:fillRect/>
          </a:stretch>
        </p:blipFill>
        <p:spPr bwMode="auto">
          <a:xfrm>
            <a:off x="1905000" y="0"/>
            <a:ext cx="5335588"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Pages>0</Pages>
  <Words>1846</Words>
  <Characters>0</Characters>
  <Application>Microsoft Office PowerPoint</Application>
  <DocSecurity>0</DocSecurity>
  <PresentationFormat>On-screen Show (4:3)</PresentationFormat>
  <Lines>0</Lines>
  <Paragraphs>192</Paragraphs>
  <Slides>30</Slides>
  <Notes>28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Aspect</vt:lpstr>
      <vt:lpstr>UNEMPLOYMENT COMPENSATION</vt:lpstr>
      <vt:lpstr>Purpose of the  Unemployment Insurance (UI) Program</vt:lpstr>
      <vt:lpstr>Virginia’s Responsibility   </vt:lpstr>
      <vt:lpstr>Unemployment Insurance Program is funded by the employer</vt:lpstr>
      <vt:lpstr>Earnings Requirement</vt:lpstr>
      <vt:lpstr>Claims Process</vt:lpstr>
      <vt:lpstr>continued…..Claims Process </vt:lpstr>
      <vt:lpstr>Wage &amp; Separation Report</vt:lpstr>
      <vt:lpstr>Slide 9</vt:lpstr>
      <vt:lpstr>Slide 10</vt:lpstr>
      <vt:lpstr>Who’s on First?</vt:lpstr>
      <vt:lpstr>What to do when the Phone Rings</vt:lpstr>
      <vt:lpstr>Facts are NOT</vt:lpstr>
      <vt:lpstr>Kinds of Facts</vt:lpstr>
      <vt:lpstr>When the Hearing is Over</vt:lpstr>
      <vt:lpstr>What if I Do Not Agree with the Decision?</vt:lpstr>
      <vt:lpstr>Misconduct Defined</vt:lpstr>
      <vt:lpstr>Burden of Proof</vt:lpstr>
      <vt:lpstr>Mitigating Circumstances</vt:lpstr>
      <vt:lpstr>What Is Misconduct in Connection with Work?</vt:lpstr>
      <vt:lpstr>Examples of Acts that can Constitute Misconduct</vt:lpstr>
      <vt:lpstr>Examples of What is Not Misconduct</vt:lpstr>
      <vt:lpstr>Examples of “Off Duty” Acts that are Connected with Work</vt:lpstr>
      <vt:lpstr>Preparation for a Dismissal to Support Misconduct</vt:lpstr>
      <vt:lpstr>Benefit Liability</vt:lpstr>
      <vt:lpstr>Employer Charges</vt:lpstr>
      <vt:lpstr>Slide 27</vt:lpstr>
      <vt:lpstr>Employer Charges</vt:lpstr>
      <vt:lpstr>Cost Management Tips</vt:lpstr>
      <vt:lpstr>Slide 30</vt:lpstr>
    </vt:vector>
  </TitlesOfParts>
  <LinksUpToDate>false</LinksUpToDate>
  <CharactersWithSpaces>0</CharactersWithSpaces>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
  <cp:lastModifiedBy/>
  <cp:revision>15</cp:revision>
  <cp:lastPrinted>2011-11-09T05:00:00Z</cp:lastPrinted>
  <dcterms:created xsi:type="dcterms:W3CDTF">2011-11-09T05:00:00Z</dcterms:created>
  <dcterms:modified xsi:type="dcterms:W3CDTF">2016-09-13T02:50:14Z</dcterms:modified>
</cp:coreProperties>
</file>