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311" r:id="rId3"/>
    <p:sldId id="312" r:id="rId4"/>
    <p:sldId id="386" r:id="rId5"/>
    <p:sldId id="323" r:id="rId6"/>
    <p:sldId id="314" r:id="rId7"/>
    <p:sldId id="315" r:id="rId8"/>
    <p:sldId id="322" r:id="rId9"/>
    <p:sldId id="320" r:id="rId10"/>
    <p:sldId id="384" r:id="rId11"/>
    <p:sldId id="324" r:id="rId12"/>
    <p:sldId id="332" r:id="rId13"/>
    <p:sldId id="325" r:id="rId14"/>
    <p:sldId id="326" r:id="rId15"/>
    <p:sldId id="289" r:id="rId16"/>
    <p:sldId id="389" r:id="rId17"/>
    <p:sldId id="390" r:id="rId18"/>
    <p:sldId id="391" r:id="rId19"/>
    <p:sldId id="333" r:id="rId20"/>
    <p:sldId id="388" r:id="rId21"/>
    <p:sldId id="368" r:id="rId22"/>
    <p:sldId id="394" r:id="rId23"/>
    <p:sldId id="362" r:id="rId24"/>
    <p:sldId id="400" r:id="rId25"/>
    <p:sldId id="401" r:id="rId26"/>
    <p:sldId id="402" r:id="rId27"/>
    <p:sldId id="403" r:id="rId28"/>
    <p:sldId id="404" r:id="rId29"/>
    <p:sldId id="363" r:id="rId30"/>
  </p:sldIdLst>
  <p:sldSz cx="9144000" cy="6858000" type="screen4x3"/>
  <p:notesSz cx="7162800" cy="9448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82" autoAdjust="0"/>
  </p:normalViewPr>
  <p:slideViewPr>
    <p:cSldViewPr>
      <p:cViewPr>
        <p:scale>
          <a:sx n="85" d="100"/>
          <a:sy n="85" d="100"/>
        </p:scale>
        <p:origin x="-504" y="-348"/>
      </p:cViewPr>
      <p:guideLst>
        <p:guide orient="horz" pos="2160"/>
        <p:guide pos="2880"/>
      </p:guideLst>
    </p:cSldViewPr>
  </p:slideViewPr>
  <p:outlineViewPr>
    <p:cViewPr>
      <p:scale>
        <a:sx n="33" d="100"/>
        <a:sy n="33" d="100"/>
      </p:scale>
      <p:origin x="0" y="12389"/>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03880" cy="472440"/>
          </a:xfrm>
          <a:prstGeom prst="rect">
            <a:avLst/>
          </a:prstGeom>
        </p:spPr>
        <p:txBody>
          <a:bodyPr vert="horz" lIns="94915" tIns="47457" rIns="94915" bIns="47457" rtlCol="0"/>
          <a:lstStyle>
            <a:lvl1pPr algn="l">
              <a:defRPr sz="1200"/>
            </a:lvl1pPr>
          </a:lstStyle>
          <a:p>
            <a:endParaRPr lang="en-US"/>
          </a:p>
        </p:txBody>
      </p:sp>
      <p:sp>
        <p:nvSpPr>
          <p:cNvPr id="3" name="Date Placeholder 2"/>
          <p:cNvSpPr>
            <a:spLocks noGrp="1"/>
          </p:cNvSpPr>
          <p:nvPr>
            <p:ph type="dt" sz="quarter" idx="1"/>
          </p:nvPr>
        </p:nvSpPr>
        <p:spPr>
          <a:xfrm>
            <a:off x="4057262" y="0"/>
            <a:ext cx="3103880" cy="472440"/>
          </a:xfrm>
          <a:prstGeom prst="rect">
            <a:avLst/>
          </a:prstGeom>
        </p:spPr>
        <p:txBody>
          <a:bodyPr vert="horz" lIns="94915" tIns="47457" rIns="94915" bIns="47457" rtlCol="0"/>
          <a:lstStyle>
            <a:lvl1pPr algn="r">
              <a:defRPr sz="1200"/>
            </a:lvl1pPr>
          </a:lstStyle>
          <a:p>
            <a:fld id="{CACA4F1A-24FB-44C1-9E08-C0120FE90B27}" type="datetimeFigureOut">
              <a:rPr lang="en-US" smtClean="0"/>
              <a:t>8/22/2016</a:t>
            </a:fld>
            <a:endParaRPr lang="en-US"/>
          </a:p>
        </p:txBody>
      </p:sp>
      <p:sp>
        <p:nvSpPr>
          <p:cNvPr id="4" name="Footer Placeholder 3"/>
          <p:cNvSpPr>
            <a:spLocks noGrp="1"/>
          </p:cNvSpPr>
          <p:nvPr>
            <p:ph type="ftr" sz="quarter" idx="2"/>
          </p:nvPr>
        </p:nvSpPr>
        <p:spPr>
          <a:xfrm>
            <a:off x="0" y="8974720"/>
            <a:ext cx="3103880" cy="472440"/>
          </a:xfrm>
          <a:prstGeom prst="rect">
            <a:avLst/>
          </a:prstGeom>
        </p:spPr>
        <p:txBody>
          <a:bodyPr vert="horz" lIns="94915" tIns="47457" rIns="94915" bIns="47457" rtlCol="0" anchor="b"/>
          <a:lstStyle>
            <a:lvl1pPr algn="l">
              <a:defRPr sz="1200"/>
            </a:lvl1pPr>
          </a:lstStyle>
          <a:p>
            <a:endParaRPr lang="en-US"/>
          </a:p>
        </p:txBody>
      </p:sp>
      <p:sp>
        <p:nvSpPr>
          <p:cNvPr id="5" name="Slide Number Placeholder 4"/>
          <p:cNvSpPr>
            <a:spLocks noGrp="1"/>
          </p:cNvSpPr>
          <p:nvPr>
            <p:ph type="sldNum" sz="quarter" idx="3"/>
          </p:nvPr>
        </p:nvSpPr>
        <p:spPr>
          <a:xfrm>
            <a:off x="4057262" y="8974720"/>
            <a:ext cx="3103880" cy="472440"/>
          </a:xfrm>
          <a:prstGeom prst="rect">
            <a:avLst/>
          </a:prstGeom>
        </p:spPr>
        <p:txBody>
          <a:bodyPr vert="horz" lIns="94915" tIns="47457" rIns="94915" bIns="47457" rtlCol="0" anchor="b"/>
          <a:lstStyle>
            <a:lvl1pPr algn="r">
              <a:defRPr sz="1200"/>
            </a:lvl1pPr>
          </a:lstStyle>
          <a:p>
            <a:fld id="{49ECB525-6757-4F0F-B232-C9D99E96F8F7}" type="slidenum">
              <a:rPr lang="en-US" smtClean="0"/>
              <a:t>‹#›</a:t>
            </a:fld>
            <a:endParaRPr lang="en-US"/>
          </a:p>
        </p:txBody>
      </p:sp>
    </p:spTree>
    <p:extLst>
      <p:ext uri="{BB962C8B-B14F-4D97-AF65-F5344CB8AC3E}">
        <p14:creationId xmlns:p14="http://schemas.microsoft.com/office/powerpoint/2010/main" val="2593746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03880" cy="472440"/>
          </a:xfrm>
          <a:prstGeom prst="rect">
            <a:avLst/>
          </a:prstGeom>
        </p:spPr>
        <p:txBody>
          <a:bodyPr vert="horz" lIns="94915" tIns="47457" rIns="94915" bIns="47457" rtlCol="0"/>
          <a:lstStyle>
            <a:lvl1pPr algn="l">
              <a:defRPr sz="1200"/>
            </a:lvl1pPr>
          </a:lstStyle>
          <a:p>
            <a:endParaRPr lang="en-US" dirty="0"/>
          </a:p>
        </p:txBody>
      </p:sp>
      <p:sp>
        <p:nvSpPr>
          <p:cNvPr id="3" name="Date Placeholder 2"/>
          <p:cNvSpPr>
            <a:spLocks noGrp="1"/>
          </p:cNvSpPr>
          <p:nvPr>
            <p:ph type="dt" idx="1"/>
          </p:nvPr>
        </p:nvSpPr>
        <p:spPr>
          <a:xfrm>
            <a:off x="4057262" y="0"/>
            <a:ext cx="3103880" cy="472440"/>
          </a:xfrm>
          <a:prstGeom prst="rect">
            <a:avLst/>
          </a:prstGeom>
        </p:spPr>
        <p:txBody>
          <a:bodyPr vert="horz" lIns="94915" tIns="47457" rIns="94915" bIns="47457" rtlCol="0"/>
          <a:lstStyle>
            <a:lvl1pPr algn="r">
              <a:defRPr sz="1200"/>
            </a:lvl1pPr>
          </a:lstStyle>
          <a:p>
            <a:fld id="{4BC8E312-9294-4660-B9F3-00BFAB6D7FB5}" type="datetimeFigureOut">
              <a:rPr lang="en-US" smtClean="0"/>
              <a:t>8/22/2016</a:t>
            </a:fld>
            <a:endParaRPr lang="en-US" dirty="0"/>
          </a:p>
        </p:txBody>
      </p:sp>
      <p:sp>
        <p:nvSpPr>
          <p:cNvPr id="4" name="Slide Image Placeholder 3"/>
          <p:cNvSpPr>
            <a:spLocks noGrp="1" noRot="1" noChangeAspect="1"/>
          </p:cNvSpPr>
          <p:nvPr>
            <p:ph type="sldImg" idx="2"/>
          </p:nvPr>
        </p:nvSpPr>
        <p:spPr>
          <a:xfrm>
            <a:off x="1219200" y="708025"/>
            <a:ext cx="4724400" cy="3543300"/>
          </a:xfrm>
          <a:prstGeom prst="rect">
            <a:avLst/>
          </a:prstGeom>
          <a:noFill/>
          <a:ln w="12700">
            <a:solidFill>
              <a:prstClr val="black"/>
            </a:solidFill>
          </a:ln>
        </p:spPr>
        <p:txBody>
          <a:bodyPr vert="horz" lIns="94915" tIns="47457" rIns="94915" bIns="47457" rtlCol="0" anchor="ctr"/>
          <a:lstStyle/>
          <a:p>
            <a:endParaRPr lang="en-US" dirty="0"/>
          </a:p>
        </p:txBody>
      </p:sp>
      <p:sp>
        <p:nvSpPr>
          <p:cNvPr id="5" name="Notes Placeholder 4"/>
          <p:cNvSpPr>
            <a:spLocks noGrp="1"/>
          </p:cNvSpPr>
          <p:nvPr>
            <p:ph type="body" sz="quarter" idx="3"/>
          </p:nvPr>
        </p:nvSpPr>
        <p:spPr>
          <a:xfrm>
            <a:off x="716280" y="4488180"/>
            <a:ext cx="5730240" cy="4251960"/>
          </a:xfrm>
          <a:prstGeom prst="rect">
            <a:avLst/>
          </a:prstGeom>
        </p:spPr>
        <p:txBody>
          <a:bodyPr vert="horz" lIns="94915" tIns="47457" rIns="94915" bIns="4745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74720"/>
            <a:ext cx="3103880" cy="472440"/>
          </a:xfrm>
          <a:prstGeom prst="rect">
            <a:avLst/>
          </a:prstGeom>
        </p:spPr>
        <p:txBody>
          <a:bodyPr vert="horz" lIns="94915" tIns="47457" rIns="94915" bIns="4745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57262" y="8974720"/>
            <a:ext cx="3103880" cy="472440"/>
          </a:xfrm>
          <a:prstGeom prst="rect">
            <a:avLst/>
          </a:prstGeom>
        </p:spPr>
        <p:txBody>
          <a:bodyPr vert="horz" lIns="94915" tIns="47457" rIns="94915" bIns="47457" rtlCol="0" anchor="b"/>
          <a:lstStyle>
            <a:lvl1pPr algn="r">
              <a:defRPr sz="1200"/>
            </a:lvl1pPr>
          </a:lstStyle>
          <a:p>
            <a:fld id="{F742DA4C-22DB-4880-A6F0-CEFE99A81369}" type="slidenum">
              <a:rPr lang="en-US" smtClean="0"/>
              <a:t>‹#›</a:t>
            </a:fld>
            <a:endParaRPr lang="en-US" dirty="0"/>
          </a:p>
        </p:txBody>
      </p:sp>
    </p:spTree>
    <p:extLst>
      <p:ext uri="{BB962C8B-B14F-4D97-AF65-F5344CB8AC3E}">
        <p14:creationId xmlns:p14="http://schemas.microsoft.com/office/powerpoint/2010/main" val="1421758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61435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9208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769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960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5173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6357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605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3079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285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19035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79201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E8F8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5" name="Text Box 21"/>
          <p:cNvSpPr txBox="1">
            <a:spLocks noChangeArrowheads="1"/>
          </p:cNvSpPr>
          <p:nvPr/>
        </p:nvSpPr>
        <p:spPr bwMode="auto">
          <a:xfrm>
            <a:off x="0" y="6172200"/>
            <a:ext cx="9140825" cy="685800"/>
          </a:xfrm>
          <a:prstGeom prst="rect">
            <a:avLst/>
          </a:prstGeom>
          <a:solidFill>
            <a:srgbClr val="D6492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endParaRPr lang="en-US" dirty="0"/>
          </a:p>
        </p:txBody>
      </p:sp>
      <p:sp>
        <p:nvSpPr>
          <p:cNvPr id="1037" name="Text Box 13"/>
          <p:cNvSpPr txBox="1">
            <a:spLocks noChangeArrowheads="1"/>
          </p:cNvSpPr>
          <p:nvPr/>
        </p:nvSpPr>
        <p:spPr bwMode="auto">
          <a:xfrm>
            <a:off x="7896225" y="6362700"/>
            <a:ext cx="1323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solidFill>
                  <a:schemeClr val="bg1"/>
                </a:solidFill>
                <a:latin typeface="Arial" charset="0"/>
              </a:rPr>
              <a:t>kaufCAN.com</a:t>
            </a:r>
            <a:endParaRPr lang="en-US" dirty="0">
              <a:solidFill>
                <a:schemeClr val="bg1"/>
              </a:solidFill>
            </a:endParaRPr>
          </a:p>
        </p:txBody>
      </p:sp>
      <p:pic>
        <p:nvPicPr>
          <p:cNvPr id="1044" name="Picture 20" descr="KClogo_tag_White_Transpare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2400" y="6300788"/>
            <a:ext cx="3352800" cy="4333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har char="•"/>
        <a:defRPr sz="28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400">
          <a:solidFill>
            <a:schemeClr val="bg1"/>
          </a:solidFill>
          <a:latin typeface="+mn-lt"/>
        </a:defRPr>
      </a:lvl2pPr>
      <a:lvl3pPr marL="1143000" indent="-228600" algn="l" rtl="0" eaLnBrk="1" fontAlgn="base" hangingPunct="1">
        <a:spcBef>
          <a:spcPct val="20000"/>
        </a:spcBef>
        <a:spcAft>
          <a:spcPct val="0"/>
        </a:spcAft>
        <a:buChar char="•"/>
        <a:defRPr sz="2000">
          <a:solidFill>
            <a:schemeClr val="bg1"/>
          </a:solidFill>
          <a:latin typeface="+mn-lt"/>
        </a:defRPr>
      </a:lvl3pPr>
      <a:lvl4pPr marL="1600200" indent="-228600" algn="l" rtl="0" eaLnBrk="1" fontAlgn="base" hangingPunct="1">
        <a:spcBef>
          <a:spcPct val="20000"/>
        </a:spcBef>
        <a:spcAft>
          <a:spcPct val="0"/>
        </a:spcAft>
        <a:buChar char="–"/>
        <a:defRPr>
          <a:solidFill>
            <a:schemeClr val="bg1"/>
          </a:solidFill>
          <a:latin typeface="+mn-lt"/>
        </a:defRPr>
      </a:lvl4pPr>
      <a:lvl5pPr marL="2057400" indent="-228600" algn="l" rtl="0" eaLnBrk="1" fontAlgn="base" hangingPunct="1">
        <a:spcBef>
          <a:spcPct val="20000"/>
        </a:spcBef>
        <a:spcAft>
          <a:spcPct val="0"/>
        </a:spcAft>
        <a:buChar char="»"/>
        <a:defRPr>
          <a:solidFill>
            <a:schemeClr val="bg1"/>
          </a:solidFill>
          <a:latin typeface="+mn-lt"/>
        </a:defRPr>
      </a:lvl5pPr>
      <a:lvl6pPr marL="2514600" indent="-228600" algn="l" rtl="0" eaLnBrk="1" fontAlgn="base" hangingPunct="1">
        <a:spcBef>
          <a:spcPct val="20000"/>
        </a:spcBef>
        <a:spcAft>
          <a:spcPct val="0"/>
        </a:spcAft>
        <a:buChar char="»"/>
        <a:defRPr>
          <a:solidFill>
            <a:schemeClr val="bg1"/>
          </a:solidFill>
          <a:latin typeface="+mn-lt"/>
        </a:defRPr>
      </a:lvl6pPr>
      <a:lvl7pPr marL="2971800" indent="-228600" algn="l" rtl="0" eaLnBrk="1" fontAlgn="base" hangingPunct="1">
        <a:spcBef>
          <a:spcPct val="20000"/>
        </a:spcBef>
        <a:spcAft>
          <a:spcPct val="0"/>
        </a:spcAft>
        <a:buChar char="»"/>
        <a:defRPr>
          <a:solidFill>
            <a:schemeClr val="bg1"/>
          </a:solidFill>
          <a:latin typeface="+mn-lt"/>
        </a:defRPr>
      </a:lvl7pPr>
      <a:lvl8pPr marL="3429000" indent="-228600" algn="l" rtl="0" eaLnBrk="1" fontAlgn="base" hangingPunct="1">
        <a:spcBef>
          <a:spcPct val="20000"/>
        </a:spcBef>
        <a:spcAft>
          <a:spcPct val="0"/>
        </a:spcAft>
        <a:buChar char="»"/>
        <a:defRPr>
          <a:solidFill>
            <a:schemeClr val="bg1"/>
          </a:solidFill>
          <a:latin typeface="+mn-lt"/>
        </a:defRPr>
      </a:lvl8pPr>
      <a:lvl9pPr marL="3886200" indent="-228600" algn="l" rtl="0" eaLnBrk="1" fontAlgn="base" hangingPunct="1">
        <a:spcBef>
          <a:spcPct val="20000"/>
        </a:spcBef>
        <a:spcAft>
          <a:spcPct val="0"/>
        </a:spcAft>
        <a:buChar char="»"/>
        <a:defRPr>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599"/>
            <a:ext cx="7772400" cy="3505201"/>
          </a:xfrm>
        </p:spPr>
        <p:txBody>
          <a:bodyPr/>
          <a:lstStyle/>
          <a:p>
            <a:r>
              <a:rPr lang="en-US" sz="5400" b="1" dirty="0" smtClean="0"/>
              <a:t>The Americans with Disabilities Act:  </a:t>
            </a:r>
            <a:r>
              <a:rPr lang="en-US" sz="5400" b="1" dirty="0"/>
              <a:t/>
            </a:r>
            <a:br>
              <a:rPr lang="en-US" sz="5400" b="1" dirty="0"/>
            </a:br>
            <a:r>
              <a:rPr lang="en-US" sz="2800" i="1" dirty="0" smtClean="0"/>
              <a:t>How to Avoid Being a Respondent or Defendant</a:t>
            </a:r>
            <a:r>
              <a:rPr lang="en-US" i="1" dirty="0"/>
              <a:t/>
            </a:r>
            <a:br>
              <a:rPr lang="en-US" i="1" dirty="0"/>
            </a:br>
            <a:r>
              <a:rPr lang="en-US" i="1" dirty="0" smtClean="0"/>
              <a:t/>
            </a:r>
            <a:br>
              <a:rPr lang="en-US" i="1" dirty="0" smtClean="0"/>
            </a:br>
            <a:r>
              <a:rPr lang="en-US" sz="3200" dirty="0"/>
              <a:t>VEC 2016 Employer Conference</a:t>
            </a:r>
            <a:r>
              <a:rPr lang="en-US" dirty="0"/>
              <a:t/>
            </a:r>
            <a:br>
              <a:rPr lang="en-US" dirty="0"/>
            </a:br>
            <a:endParaRPr lang="en-US" dirty="0"/>
          </a:p>
        </p:txBody>
      </p:sp>
      <p:sp>
        <p:nvSpPr>
          <p:cNvPr id="4" name="TextBox 3"/>
          <p:cNvSpPr txBox="1"/>
          <p:nvPr/>
        </p:nvSpPr>
        <p:spPr>
          <a:xfrm>
            <a:off x="1524000" y="4495800"/>
            <a:ext cx="6096000" cy="1477328"/>
          </a:xfrm>
          <a:prstGeom prst="rect">
            <a:avLst/>
          </a:prstGeom>
          <a:noFill/>
        </p:spPr>
        <p:txBody>
          <a:bodyPr wrap="square" rtlCol="0">
            <a:spAutoFit/>
          </a:bodyPr>
          <a:lstStyle/>
          <a:p>
            <a:pPr algn="ctr"/>
            <a:endParaRPr lang="en-US" b="1" dirty="0" smtClean="0">
              <a:solidFill>
                <a:schemeClr val="bg1"/>
              </a:solidFill>
            </a:endParaRPr>
          </a:p>
          <a:p>
            <a:pPr algn="ctr"/>
            <a:r>
              <a:rPr lang="en-US" sz="2400" dirty="0" smtClean="0">
                <a:solidFill>
                  <a:schemeClr val="bg1"/>
                </a:solidFill>
              </a:rPr>
              <a:t>Randy C. Sparks, Jr.</a:t>
            </a:r>
          </a:p>
          <a:p>
            <a:pPr algn="ctr"/>
            <a:r>
              <a:rPr lang="en-US" sz="2400" dirty="0" smtClean="0">
                <a:solidFill>
                  <a:schemeClr val="bg1"/>
                </a:solidFill>
              </a:rPr>
              <a:t>Kaufman &amp; Canoles, P.C.</a:t>
            </a:r>
          </a:p>
          <a:p>
            <a:pPr algn="ctr"/>
            <a:r>
              <a:rPr lang="en-US" sz="2400" dirty="0" smtClean="0">
                <a:solidFill>
                  <a:schemeClr val="bg1"/>
                </a:solidFill>
              </a:rPr>
              <a:t>August 9, 2016</a:t>
            </a:r>
            <a:endParaRPr lang="en-US" sz="2400" dirty="0">
              <a:solidFill>
                <a:schemeClr val="bg1"/>
              </a:solidFill>
            </a:endParaRPr>
          </a:p>
        </p:txBody>
      </p:sp>
    </p:spTree>
    <p:extLst>
      <p:ext uri="{BB962C8B-B14F-4D97-AF65-F5344CB8AC3E}">
        <p14:creationId xmlns:p14="http://schemas.microsoft.com/office/powerpoint/2010/main" val="70006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Summers v. Altarum Institute</a:t>
            </a:r>
            <a:br>
              <a:rPr lang="en-US" dirty="0" smtClean="0"/>
            </a:br>
            <a:r>
              <a:rPr lang="en-US" dirty="0" smtClean="0"/>
              <a:t>(4th Circuit)</a:t>
            </a:r>
            <a:endParaRPr lang="en-US" dirty="0"/>
          </a:p>
        </p:txBody>
      </p:sp>
      <p:sp>
        <p:nvSpPr>
          <p:cNvPr id="4" name="Content Placeholder 3"/>
          <p:cNvSpPr>
            <a:spLocks noGrp="1"/>
          </p:cNvSpPr>
          <p:nvPr>
            <p:ph sz="half" idx="1"/>
          </p:nvPr>
        </p:nvSpPr>
        <p:spPr>
          <a:xfrm>
            <a:off x="685800" y="1981200"/>
            <a:ext cx="3810000" cy="3886200"/>
          </a:xfrm>
        </p:spPr>
        <p:txBody>
          <a:bodyPr/>
          <a:lstStyle/>
          <a:p>
            <a:endParaRPr lang="en-US" dirty="0" smtClean="0"/>
          </a:p>
          <a:p>
            <a:endParaRPr lang="en-US" dirty="0"/>
          </a:p>
          <a:p>
            <a:endParaRPr lang="en-US" dirty="0" smtClean="0"/>
          </a:p>
        </p:txBody>
      </p:sp>
      <p:sp>
        <p:nvSpPr>
          <p:cNvPr id="5" name="Content Placeholder 4"/>
          <p:cNvSpPr>
            <a:spLocks noGrp="1"/>
          </p:cNvSpPr>
          <p:nvPr>
            <p:ph sz="half" idx="2"/>
          </p:nvPr>
        </p:nvSpPr>
        <p:spPr>
          <a:xfrm>
            <a:off x="4648200" y="2438400"/>
            <a:ext cx="3810000" cy="3200400"/>
          </a:xfrm>
        </p:spPr>
        <p:txBody>
          <a:bodyPr/>
          <a:lstStyle/>
          <a:p>
            <a:pPr marL="0" indent="0">
              <a:buNone/>
            </a:pPr>
            <a:r>
              <a:rPr lang="en-US" dirty="0"/>
              <a:t>Severe temporary impairments may be a disability under the ADA.</a:t>
            </a:r>
          </a:p>
          <a:p>
            <a:r>
              <a:rPr lang="en-US" dirty="0"/>
              <a:t>This one qualified!</a:t>
            </a:r>
          </a:p>
          <a:p>
            <a:pPr marL="457200" lvl="1" indent="0">
              <a:buNone/>
            </a:pP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200"/>
            <a:ext cx="36576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9567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Practical Effect of the ADAAA?</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bwMode="auto">
          <a:xfrm>
            <a:off x="533400" y="3276600"/>
            <a:ext cx="8305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400">
                <a:solidFill>
                  <a:schemeClr val="bg1"/>
                </a:solidFill>
                <a:latin typeface="+mn-lt"/>
              </a:defRPr>
            </a:lvl2pPr>
            <a:lvl3pPr marL="1143000" indent="-228600" algn="l" rtl="0" eaLnBrk="1" fontAlgn="base" hangingPunct="1">
              <a:spcBef>
                <a:spcPct val="20000"/>
              </a:spcBef>
              <a:spcAft>
                <a:spcPct val="0"/>
              </a:spcAft>
              <a:buChar char="•"/>
              <a:defRPr sz="2000">
                <a:solidFill>
                  <a:schemeClr val="bg1"/>
                </a:solidFill>
                <a:latin typeface="+mn-lt"/>
              </a:defRPr>
            </a:lvl3pPr>
            <a:lvl4pPr marL="1600200" indent="-228600" algn="l" rtl="0" eaLnBrk="1" fontAlgn="base" hangingPunct="1">
              <a:spcBef>
                <a:spcPct val="20000"/>
              </a:spcBef>
              <a:spcAft>
                <a:spcPct val="0"/>
              </a:spcAft>
              <a:buChar char="–"/>
              <a:defRPr>
                <a:solidFill>
                  <a:schemeClr val="bg1"/>
                </a:solidFill>
                <a:latin typeface="+mn-lt"/>
              </a:defRPr>
            </a:lvl4pPr>
            <a:lvl5pPr marL="2057400" indent="-228600" algn="l" rtl="0" eaLnBrk="1" fontAlgn="base" hangingPunct="1">
              <a:spcBef>
                <a:spcPct val="20000"/>
              </a:spcBef>
              <a:spcAft>
                <a:spcPct val="0"/>
              </a:spcAft>
              <a:buChar char="»"/>
              <a:defRPr>
                <a:solidFill>
                  <a:schemeClr val="bg1"/>
                </a:solidFill>
                <a:latin typeface="+mn-lt"/>
              </a:defRPr>
            </a:lvl5pPr>
            <a:lvl6pPr marL="2514600" indent="-228600" algn="l" rtl="0" eaLnBrk="1" fontAlgn="base" hangingPunct="1">
              <a:spcBef>
                <a:spcPct val="20000"/>
              </a:spcBef>
              <a:spcAft>
                <a:spcPct val="0"/>
              </a:spcAft>
              <a:buChar char="»"/>
              <a:defRPr>
                <a:solidFill>
                  <a:schemeClr val="bg1"/>
                </a:solidFill>
                <a:latin typeface="+mn-lt"/>
              </a:defRPr>
            </a:lvl6pPr>
            <a:lvl7pPr marL="2971800" indent="-228600" algn="l" rtl="0" eaLnBrk="1" fontAlgn="base" hangingPunct="1">
              <a:spcBef>
                <a:spcPct val="20000"/>
              </a:spcBef>
              <a:spcAft>
                <a:spcPct val="0"/>
              </a:spcAft>
              <a:buChar char="»"/>
              <a:defRPr>
                <a:solidFill>
                  <a:schemeClr val="bg1"/>
                </a:solidFill>
                <a:latin typeface="+mn-lt"/>
              </a:defRPr>
            </a:lvl7pPr>
            <a:lvl8pPr marL="3429000" indent="-228600" algn="l" rtl="0" eaLnBrk="1" fontAlgn="base" hangingPunct="1">
              <a:spcBef>
                <a:spcPct val="20000"/>
              </a:spcBef>
              <a:spcAft>
                <a:spcPct val="0"/>
              </a:spcAft>
              <a:buChar char="»"/>
              <a:defRPr>
                <a:solidFill>
                  <a:schemeClr val="bg1"/>
                </a:solidFill>
                <a:latin typeface="+mn-lt"/>
              </a:defRPr>
            </a:lvl8pPr>
            <a:lvl9pPr marL="3886200" indent="-228600" algn="l" rtl="0" eaLnBrk="1" fontAlgn="base" hangingPunct="1">
              <a:spcBef>
                <a:spcPct val="20000"/>
              </a:spcBef>
              <a:spcAft>
                <a:spcPct val="0"/>
              </a:spcAft>
              <a:buChar char="»"/>
              <a:defRPr>
                <a:solidFill>
                  <a:schemeClr val="bg1"/>
                </a:solidFill>
                <a:latin typeface="+mn-lt"/>
              </a:defRPr>
            </a:lvl9pPr>
          </a:lstStyle>
          <a:p>
            <a:pPr marL="457200" lvl="1" indent="-341313"/>
            <a:r>
              <a:rPr lang="en-US" sz="1400" dirty="0" smtClean="0"/>
              <a:t>Pregnancy complications</a:t>
            </a:r>
          </a:p>
          <a:p>
            <a:pPr marL="457200" lvl="1" indent="-341313"/>
            <a:r>
              <a:rPr lang="en-US" sz="1400" dirty="0" smtClean="0"/>
              <a:t>Tree nut allergy</a:t>
            </a:r>
          </a:p>
          <a:p>
            <a:pPr marL="457200" lvl="1" indent="-341313"/>
            <a:r>
              <a:rPr lang="en-US" sz="1400" dirty="0" smtClean="0"/>
              <a:t>Anemia, resulting </a:t>
            </a:r>
            <a:r>
              <a:rPr lang="en-US" sz="1400" dirty="0"/>
              <a:t>in </a:t>
            </a:r>
            <a:r>
              <a:rPr lang="en-US" sz="1400" dirty="0" smtClean="0"/>
              <a:t>fatigue</a:t>
            </a:r>
            <a:endParaRPr lang="en-US" sz="1400" dirty="0"/>
          </a:p>
          <a:p>
            <a:pPr marL="457200" lvl="1" indent="-341313"/>
            <a:r>
              <a:rPr lang="en-US" sz="1400" dirty="0" smtClean="0"/>
              <a:t>Depression, anxiety disorder, </a:t>
            </a:r>
            <a:br>
              <a:rPr lang="en-US" sz="1400" dirty="0" smtClean="0"/>
            </a:br>
            <a:r>
              <a:rPr lang="en-US" sz="1400" dirty="0" smtClean="0"/>
              <a:t>PTSD</a:t>
            </a:r>
          </a:p>
          <a:p>
            <a:pPr marL="457200" lvl="1" indent="-341313"/>
            <a:r>
              <a:rPr lang="en-US" sz="1400" dirty="0" smtClean="0"/>
              <a:t>Hypertension</a:t>
            </a:r>
          </a:p>
          <a:p>
            <a:pPr marL="457200" lvl="1" indent="-341313"/>
            <a:r>
              <a:rPr lang="en-US" sz="1400" dirty="0" smtClean="0"/>
              <a:t>Asthma</a:t>
            </a:r>
          </a:p>
          <a:p>
            <a:pPr marL="457200" lvl="1" indent="-341313"/>
            <a:r>
              <a:rPr lang="en-US" sz="1400" dirty="0" smtClean="0"/>
              <a:t>Arthritis</a:t>
            </a:r>
          </a:p>
          <a:p>
            <a:pPr marL="457200" lvl="1" indent="-341313"/>
            <a:r>
              <a:rPr lang="en-US" sz="1400" dirty="0" smtClean="0"/>
              <a:t>Rotator cuff</a:t>
            </a:r>
          </a:p>
          <a:p>
            <a:pPr marL="457200" lvl="1" indent="-341313"/>
            <a:r>
              <a:rPr lang="en-US" sz="1400" dirty="0" smtClean="0"/>
              <a:t>Hernia</a:t>
            </a:r>
          </a:p>
          <a:p>
            <a:pPr marL="457200" lvl="1" indent="-341313"/>
            <a:r>
              <a:rPr lang="en-US" sz="1400" dirty="0" smtClean="0"/>
              <a:t>Broken leg</a:t>
            </a:r>
          </a:p>
          <a:p>
            <a:pPr lvl="1"/>
            <a:endParaRPr lang="en-US" sz="1400" dirty="0"/>
          </a:p>
          <a:p>
            <a:pPr lvl="1"/>
            <a:endParaRPr lang="en-US" sz="1600" dirty="0" smtClean="0"/>
          </a:p>
          <a:p>
            <a:pPr lvl="1"/>
            <a:endParaRPr lang="en-US" sz="1600" dirty="0"/>
          </a:p>
          <a:p>
            <a:pPr lvl="1"/>
            <a:endParaRPr lang="en-US" sz="1600" dirty="0" smtClean="0"/>
          </a:p>
          <a:p>
            <a:pPr lvl="1"/>
            <a:endParaRPr lang="en-US" sz="1600" dirty="0"/>
          </a:p>
          <a:p>
            <a:pPr lvl="1"/>
            <a:endParaRPr lang="en-US" sz="1600" dirty="0" smtClean="0"/>
          </a:p>
          <a:p>
            <a:pPr lvl="1"/>
            <a:endParaRPr lang="en-US" sz="1600" dirty="0" smtClean="0"/>
          </a:p>
          <a:p>
            <a:pPr lvl="1"/>
            <a:r>
              <a:rPr lang="en-US" sz="1400" dirty="0" smtClean="0"/>
              <a:t>ADD</a:t>
            </a:r>
          </a:p>
          <a:p>
            <a:pPr lvl="1"/>
            <a:r>
              <a:rPr lang="en-US" sz="1400" dirty="0" smtClean="0"/>
              <a:t>Kidney stones</a:t>
            </a:r>
          </a:p>
          <a:p>
            <a:pPr lvl="1"/>
            <a:r>
              <a:rPr lang="en-US" sz="1400" dirty="0" smtClean="0"/>
              <a:t>Irritable bowel syndrome</a:t>
            </a:r>
          </a:p>
          <a:p>
            <a:pPr lvl="1"/>
            <a:r>
              <a:rPr lang="en-US" sz="1400" dirty="0" smtClean="0"/>
              <a:t>Diabetes</a:t>
            </a:r>
          </a:p>
          <a:p>
            <a:pPr lvl="1"/>
            <a:r>
              <a:rPr lang="en-US" sz="1400" dirty="0" smtClean="0"/>
              <a:t>Obesity</a:t>
            </a:r>
          </a:p>
          <a:p>
            <a:pPr lvl="1"/>
            <a:r>
              <a:rPr lang="en-US" sz="1400" dirty="0" smtClean="0"/>
              <a:t>Sleep apnea (even with symptoms resolved by use of breathing machine)</a:t>
            </a:r>
          </a:p>
          <a:p>
            <a:pPr lvl="1"/>
            <a:r>
              <a:rPr lang="en-US" sz="1400" dirty="0" smtClean="0"/>
              <a:t>Stuttering</a:t>
            </a:r>
          </a:p>
          <a:p>
            <a:pPr lvl="1"/>
            <a:r>
              <a:rPr lang="en-US" sz="1400" dirty="0" smtClean="0"/>
              <a:t>Cancer (in remission</a:t>
            </a:r>
            <a:r>
              <a:rPr lang="en-US" sz="1600" dirty="0" smtClean="0"/>
              <a:t>)</a:t>
            </a:r>
          </a:p>
          <a:p>
            <a:pPr lvl="1"/>
            <a:r>
              <a:rPr lang="en-US" sz="1400" dirty="0" smtClean="0"/>
              <a:t>Non-cancerous tumors</a:t>
            </a:r>
          </a:p>
          <a:p>
            <a:pPr lvl="1"/>
            <a:r>
              <a:rPr lang="en-US" sz="1400" dirty="0" smtClean="0"/>
              <a:t>Colostomy</a:t>
            </a:r>
          </a:p>
          <a:p>
            <a:pPr lvl="1"/>
            <a:endParaRPr lang="en-US" sz="1400" dirty="0" smtClean="0"/>
          </a:p>
          <a:p>
            <a:pPr lvl="1"/>
            <a:endParaRPr lang="en-US" sz="1400" dirty="0" smtClean="0"/>
          </a:p>
          <a:p>
            <a:pPr lvl="1"/>
            <a:endParaRPr lang="en-US" sz="1400" dirty="0" smtClean="0"/>
          </a:p>
          <a:p>
            <a:pPr lvl="1"/>
            <a:endParaRPr lang="en-US" sz="1400" dirty="0" smtClean="0"/>
          </a:p>
          <a:p>
            <a:pPr lvl="1"/>
            <a:endParaRPr lang="en-US" sz="1400" dirty="0" smtClean="0"/>
          </a:p>
          <a:p>
            <a:pPr lvl="1"/>
            <a:endParaRPr lang="en-US" sz="1400" dirty="0" smtClean="0"/>
          </a:p>
          <a:p>
            <a:pPr lvl="1"/>
            <a:endParaRPr lang="en-US" sz="1400" dirty="0"/>
          </a:p>
          <a:p>
            <a:endParaRPr lang="en-US" dirty="0"/>
          </a:p>
        </p:txBody>
      </p:sp>
      <p:sp>
        <p:nvSpPr>
          <p:cNvPr id="5" name="Title 1"/>
          <p:cNvSpPr txBox="1">
            <a:spLocks/>
          </p:cNvSpPr>
          <p:nvPr/>
        </p:nvSpPr>
        <p:spPr bwMode="auto">
          <a:xfrm>
            <a:off x="457200" y="19812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bg1"/>
                </a:solidFill>
                <a:effectLst>
                  <a:outerShdw blurRad="38100" dist="38100" dir="2700000" algn="tl">
                    <a:srgbClr val="000000"/>
                  </a:outerShdw>
                </a:effectLst>
                <a:latin typeface="Arial" charset="0"/>
              </a:defRPr>
            </a:lvl9pPr>
          </a:lstStyle>
          <a:p>
            <a:r>
              <a:rPr lang="en-US" sz="2400" dirty="0">
                <a:solidFill>
                  <a:schemeClr val="tx1"/>
                </a:solidFill>
                <a:effectLst/>
              </a:rPr>
              <a:t>Everyone has a disability!</a:t>
            </a:r>
            <a:r>
              <a:rPr lang="en-US" sz="2400" dirty="0">
                <a:solidFill>
                  <a:schemeClr val="accent2"/>
                </a:solidFill>
                <a:effectLst/>
              </a:rPr>
              <a:t> </a:t>
            </a:r>
            <a:r>
              <a:rPr lang="en-US" sz="1800" dirty="0">
                <a:effectLst/>
              </a:rPr>
              <a:t> </a:t>
            </a:r>
            <a:endParaRPr lang="en-US" sz="1800" dirty="0" smtClean="0">
              <a:effectLst/>
            </a:endParaRPr>
          </a:p>
          <a:p>
            <a:pPr algn="l"/>
            <a:endParaRPr lang="en-US" sz="1800" dirty="0" smtClean="0">
              <a:effectLst/>
            </a:endParaRPr>
          </a:p>
          <a:p>
            <a:pPr algn="l"/>
            <a:r>
              <a:rPr lang="en-US" sz="1800" dirty="0" smtClean="0">
                <a:effectLst/>
              </a:rPr>
              <a:t>According </a:t>
            </a:r>
            <a:r>
              <a:rPr lang="en-US" sz="1800" dirty="0">
                <a:effectLst/>
              </a:rPr>
              <a:t>to recent </a:t>
            </a:r>
            <a:r>
              <a:rPr lang="en-US" sz="1800" dirty="0" smtClean="0">
                <a:effectLst/>
              </a:rPr>
              <a:t>ADAAA case </a:t>
            </a:r>
            <a:r>
              <a:rPr lang="en-US" sz="1800" dirty="0">
                <a:effectLst/>
              </a:rPr>
              <a:t>law, the following conditions are – or may be – an actual disability that substantially limits a major life activity:  </a:t>
            </a:r>
          </a:p>
        </p:txBody>
      </p:sp>
    </p:spTree>
    <p:extLst>
      <p:ext uri="{BB962C8B-B14F-4D97-AF65-F5344CB8AC3E}">
        <p14:creationId xmlns:p14="http://schemas.microsoft.com/office/powerpoint/2010/main" val="2372531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Practical Effect of the ADAAA?</a:t>
            </a:r>
          </a:p>
        </p:txBody>
      </p:sp>
      <p:sp>
        <p:nvSpPr>
          <p:cNvPr id="3" name="Content Placeholder 2"/>
          <p:cNvSpPr>
            <a:spLocks noGrp="1"/>
          </p:cNvSpPr>
          <p:nvPr>
            <p:ph idx="1"/>
          </p:nvPr>
        </p:nvSpPr>
        <p:spPr/>
        <p:txBody>
          <a:bodyPr/>
          <a:lstStyle/>
          <a:p>
            <a:endParaRPr lang="en-US" dirty="0" smtClean="0"/>
          </a:p>
          <a:p>
            <a:r>
              <a:rPr lang="en-US" sz="2400" dirty="0" smtClean="0"/>
              <a:t>Since “everyone” </a:t>
            </a:r>
            <a:r>
              <a:rPr lang="en-US" sz="2400" dirty="0"/>
              <a:t>has a disability, </a:t>
            </a:r>
            <a:r>
              <a:rPr lang="en-US" sz="2400" dirty="0" smtClean="0"/>
              <a:t>the </a:t>
            </a:r>
            <a:r>
              <a:rPr lang="en-US" sz="2400" dirty="0"/>
              <a:t>focus </a:t>
            </a:r>
            <a:r>
              <a:rPr lang="en-US" sz="2400" dirty="0" smtClean="0"/>
              <a:t>will shift to the </a:t>
            </a:r>
            <a:r>
              <a:rPr lang="en-US" sz="2400" b="1" dirty="0" smtClean="0">
                <a:solidFill>
                  <a:schemeClr val="tx1"/>
                </a:solidFill>
              </a:rPr>
              <a:t>interactive </a:t>
            </a:r>
            <a:r>
              <a:rPr lang="en-US" sz="2400" b="1" dirty="0">
                <a:solidFill>
                  <a:schemeClr val="tx1"/>
                </a:solidFill>
              </a:rPr>
              <a:t>process</a:t>
            </a:r>
            <a:r>
              <a:rPr lang="en-US" sz="2400" dirty="0"/>
              <a:t> and reasonable accommodations</a:t>
            </a:r>
            <a:r>
              <a:rPr lang="en-US" sz="2400" dirty="0" smtClean="0"/>
              <a:t>.</a:t>
            </a:r>
          </a:p>
          <a:p>
            <a:pPr lvl="0"/>
            <a:r>
              <a:rPr lang="en-US" sz="2400" dirty="0">
                <a:solidFill>
                  <a:srgbClr val="FFFFFF"/>
                </a:solidFill>
              </a:rPr>
              <a:t>This is now where the ADA “action” is at.</a:t>
            </a:r>
          </a:p>
          <a:p>
            <a:r>
              <a:rPr lang="en-US" sz="2400" dirty="0" smtClean="0"/>
              <a:t>This is what Congress intended with the ADAAA!</a:t>
            </a:r>
            <a:endParaRPr lang="en-US" sz="2400" dirty="0"/>
          </a:p>
          <a:p>
            <a:endParaRPr lang="en-US" dirty="0"/>
          </a:p>
        </p:txBody>
      </p:sp>
    </p:spTree>
    <p:extLst>
      <p:ext uri="{BB962C8B-B14F-4D97-AF65-F5344CB8AC3E}">
        <p14:creationId xmlns:p14="http://schemas.microsoft.com/office/powerpoint/2010/main" val="742801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Accommodation Requests</a:t>
            </a:r>
            <a:endParaRPr lang="en-US" sz="2400" dirty="0"/>
          </a:p>
        </p:txBody>
      </p:sp>
      <p:sp>
        <p:nvSpPr>
          <p:cNvPr id="3" name="Content Placeholder 2"/>
          <p:cNvSpPr>
            <a:spLocks noGrp="1"/>
          </p:cNvSpPr>
          <p:nvPr>
            <p:ph idx="1"/>
          </p:nvPr>
        </p:nvSpPr>
        <p:spPr/>
        <p:txBody>
          <a:bodyPr/>
          <a:lstStyle/>
          <a:p>
            <a:r>
              <a:rPr lang="en-US" dirty="0" smtClean="0"/>
              <a:t>Employee requests for accommodations do NOT have to mention the ADA.</a:t>
            </a:r>
          </a:p>
          <a:p>
            <a:pPr lvl="1"/>
            <a:r>
              <a:rPr lang="en-US" dirty="0" smtClean="0"/>
              <a:t>An employee need only (i) make a request and (ii) specify the barrier that prevents them from performing the job.</a:t>
            </a:r>
          </a:p>
          <a:p>
            <a:pPr lvl="1"/>
            <a:r>
              <a:rPr lang="en-US" dirty="0" smtClean="0"/>
              <a:t>The employee can use “</a:t>
            </a:r>
            <a:r>
              <a:rPr lang="en-US" dirty="0" smtClean="0">
                <a:solidFill>
                  <a:schemeClr val="tx1"/>
                </a:solidFill>
              </a:rPr>
              <a:t>plain English</a:t>
            </a:r>
            <a:r>
              <a:rPr lang="en-US" dirty="0" smtClean="0"/>
              <a:t>” and need not reference an ADA-covered disability to trigger the employer’s requirements under the ADA.</a:t>
            </a:r>
          </a:p>
          <a:p>
            <a:pPr marL="0" indent="0">
              <a:buNone/>
            </a:pPr>
            <a:r>
              <a:rPr lang="en-US" sz="1600" dirty="0" smtClean="0"/>
              <a:t>	</a:t>
            </a:r>
            <a:endParaRPr lang="en-US" sz="1600" dirty="0"/>
          </a:p>
        </p:txBody>
      </p:sp>
    </p:spTree>
    <p:extLst>
      <p:ext uri="{BB962C8B-B14F-4D97-AF65-F5344CB8AC3E}">
        <p14:creationId xmlns:p14="http://schemas.microsoft.com/office/powerpoint/2010/main" val="3098686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990600"/>
          </a:xfrm>
        </p:spPr>
        <p:txBody>
          <a:bodyPr/>
          <a:lstStyle/>
          <a:p>
            <a:r>
              <a:rPr lang="en-US" sz="4800" dirty="0" smtClean="0"/>
              <a:t>Interactive Process</a:t>
            </a:r>
            <a:endParaRPr lang="en-US" sz="4800" dirty="0"/>
          </a:p>
        </p:txBody>
      </p:sp>
      <p:sp>
        <p:nvSpPr>
          <p:cNvPr id="3" name="Content Placeholder 2"/>
          <p:cNvSpPr>
            <a:spLocks noGrp="1"/>
          </p:cNvSpPr>
          <p:nvPr>
            <p:ph idx="1"/>
          </p:nvPr>
        </p:nvSpPr>
        <p:spPr>
          <a:xfrm>
            <a:off x="304800" y="1295400"/>
            <a:ext cx="8534400" cy="4724400"/>
          </a:xfrm>
        </p:spPr>
        <p:txBody>
          <a:bodyPr/>
          <a:lstStyle/>
          <a:p>
            <a:r>
              <a:rPr lang="en-US" sz="2400" dirty="0" smtClean="0"/>
              <a:t>Following an accommodation request, the employer must be creative during the “interactive process” to work on a viable solution to address the employee’s issues.</a:t>
            </a:r>
          </a:p>
          <a:p>
            <a:r>
              <a:rPr lang="en-US" sz="2400" dirty="0" smtClean="0"/>
              <a:t>The “interactive process” must be an individualized assessment.</a:t>
            </a:r>
          </a:p>
          <a:p>
            <a:pPr lvl="1"/>
            <a:r>
              <a:rPr lang="en-US" sz="1600" dirty="0" smtClean="0"/>
              <a:t>Failure to budge from rigid rules (without an undue hardship analysis) will put the employer at risk of running afoul of the ADA.</a:t>
            </a:r>
          </a:p>
          <a:p>
            <a:pPr lvl="1"/>
            <a:r>
              <a:rPr lang="en-US" sz="1600" dirty="0" smtClean="0"/>
              <a:t>The EEOC recommends the following priority in considering reasonable accommodation options:</a:t>
            </a:r>
          </a:p>
          <a:p>
            <a:pPr lvl="2"/>
            <a:r>
              <a:rPr lang="en-US" sz="1600" dirty="0" smtClean="0"/>
              <a:t>Accommodate in current job</a:t>
            </a:r>
          </a:p>
          <a:p>
            <a:pPr lvl="2"/>
            <a:r>
              <a:rPr lang="en-US" sz="1600" dirty="0" smtClean="0"/>
              <a:t>If employee cannot be accommodated in current job, consider transferring to a similar position – where employee can be accommodated</a:t>
            </a:r>
          </a:p>
          <a:p>
            <a:pPr lvl="2"/>
            <a:r>
              <a:rPr lang="en-US" sz="1600" dirty="0" smtClean="0"/>
              <a:t>If no similar position is available, consider transferring to a different position</a:t>
            </a:r>
          </a:p>
          <a:p>
            <a:pPr lvl="2"/>
            <a:r>
              <a:rPr lang="en-US" sz="1600" dirty="0" smtClean="0"/>
              <a:t>If no different position is available, place on medical leave</a:t>
            </a:r>
          </a:p>
          <a:p>
            <a:pPr lvl="2"/>
            <a:r>
              <a:rPr lang="en-US" sz="1600" dirty="0" smtClean="0"/>
              <a:t>Last option = termination </a:t>
            </a:r>
          </a:p>
          <a:p>
            <a:pPr lvl="2"/>
            <a:endParaRPr lang="en-US" sz="1400" dirty="0" smtClean="0"/>
          </a:p>
          <a:p>
            <a:endParaRPr lang="en-US" dirty="0"/>
          </a:p>
        </p:txBody>
      </p:sp>
    </p:spTree>
    <p:extLst>
      <p:ext uri="{BB962C8B-B14F-4D97-AF65-F5344CB8AC3E}">
        <p14:creationId xmlns:p14="http://schemas.microsoft.com/office/powerpoint/2010/main" val="1969218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dirty="0" smtClean="0"/>
              <a:t>Interactive Process</a:t>
            </a:r>
            <a:endParaRPr lang="en-US" sz="2400" dirty="0"/>
          </a:p>
        </p:txBody>
      </p:sp>
      <p:sp>
        <p:nvSpPr>
          <p:cNvPr id="3" name="Content Placeholder 2"/>
          <p:cNvSpPr>
            <a:spLocks noGrp="1"/>
          </p:cNvSpPr>
          <p:nvPr>
            <p:ph idx="1"/>
          </p:nvPr>
        </p:nvSpPr>
        <p:spPr>
          <a:xfrm>
            <a:off x="381000" y="1447800"/>
            <a:ext cx="8382000" cy="4495800"/>
          </a:xfrm>
        </p:spPr>
        <p:txBody>
          <a:bodyPr/>
          <a:lstStyle/>
          <a:p>
            <a:r>
              <a:rPr lang="en-US" sz="2400" dirty="0" smtClean="0"/>
              <a:t>Respond to the accommodation request with a good faith and compassionate response.</a:t>
            </a:r>
          </a:p>
          <a:p>
            <a:pPr lvl="1"/>
            <a:r>
              <a:rPr lang="en-US" sz="1600" dirty="0" smtClean="0"/>
              <a:t>A letter to the employee thanking him/her for the request and explaining the employer’s good faith intention to engage in the interactive process can set the tone (…and put the employer in a positive light should subsequent litigation ensue).</a:t>
            </a:r>
          </a:p>
          <a:p>
            <a:r>
              <a:rPr lang="en-US" sz="2400" dirty="0" smtClean="0"/>
              <a:t>Document all attempts to engage in the interactive process.</a:t>
            </a:r>
          </a:p>
          <a:p>
            <a:pPr lvl="1"/>
            <a:r>
              <a:rPr lang="en-US" sz="1400" dirty="0" smtClean="0"/>
              <a:t>Document communications with the requesting employee, as well as others consulted to determine whether a particular accommodation would create an undue hardship.</a:t>
            </a:r>
          </a:p>
          <a:p>
            <a:r>
              <a:rPr lang="en-US" sz="2400" dirty="0" smtClean="0"/>
              <a:t>Train supervisors on the interactive process.</a:t>
            </a:r>
          </a:p>
          <a:p>
            <a:pPr lvl="1"/>
            <a:r>
              <a:rPr lang="en-US" sz="1400" dirty="0" smtClean="0"/>
              <a:t>Make sure supervisors are able to (i) recognize when an employee is requesting accommodation for a disability that hinders his/her ability to perform essential functions; and (ii) recognize the importance of the interactive process and the steps to be taken when accommodation requests are made. </a:t>
            </a:r>
          </a:p>
          <a:p>
            <a:pPr lvl="1"/>
            <a:endParaRPr lang="en-US" sz="1400" dirty="0" smtClean="0"/>
          </a:p>
        </p:txBody>
      </p:sp>
    </p:spTree>
    <p:extLst>
      <p:ext uri="{BB962C8B-B14F-4D97-AF65-F5344CB8AC3E}">
        <p14:creationId xmlns:p14="http://schemas.microsoft.com/office/powerpoint/2010/main" val="27483971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Corrective Measures</a:t>
            </a:r>
            <a:endParaRPr lang="en-US" dirty="0"/>
          </a:p>
        </p:txBody>
      </p:sp>
      <p:sp>
        <p:nvSpPr>
          <p:cNvPr id="3" name="Content Placeholder 2"/>
          <p:cNvSpPr>
            <a:spLocks noGrp="1"/>
          </p:cNvSpPr>
          <p:nvPr>
            <p:ph idx="1"/>
          </p:nvPr>
        </p:nvSpPr>
        <p:spPr>
          <a:xfrm>
            <a:off x="685800" y="1828800"/>
            <a:ext cx="7772400" cy="3962400"/>
          </a:xfrm>
        </p:spPr>
        <p:txBody>
          <a:bodyPr/>
          <a:lstStyle/>
          <a:p>
            <a:r>
              <a:rPr lang="en-US" sz="2400" dirty="0" smtClean="0"/>
              <a:t>Corrective measures matter!</a:t>
            </a:r>
          </a:p>
          <a:p>
            <a:pPr lvl="1"/>
            <a:r>
              <a:rPr lang="en-US" sz="2000" dirty="0"/>
              <a:t>C</a:t>
            </a:r>
            <a:r>
              <a:rPr lang="en-US" sz="2000" dirty="0" smtClean="0"/>
              <a:t>orrective measures cannot be considered in determining whether an employee has a disability</a:t>
            </a:r>
          </a:p>
          <a:p>
            <a:pPr lvl="1"/>
            <a:r>
              <a:rPr lang="en-US" sz="2000" dirty="0" smtClean="0"/>
              <a:t>But they </a:t>
            </a:r>
            <a:r>
              <a:rPr lang="en-US" sz="2000" u="sng" dirty="0" smtClean="0"/>
              <a:t>can</a:t>
            </a:r>
            <a:r>
              <a:rPr lang="en-US" sz="2000" dirty="0" smtClean="0"/>
              <a:t> be considered in assessing whether and what type of reasonable accommodation is appropriate.  </a:t>
            </a:r>
          </a:p>
          <a:p>
            <a:r>
              <a:rPr lang="en-US" sz="2400" dirty="0" smtClean="0"/>
              <a:t>So if a “disabled” employee employs a corrective measure that results in no negative effects and eliminates the need for a reasonable accommodation, there is no obligation to provide an accommodation.</a:t>
            </a:r>
          </a:p>
        </p:txBody>
      </p:sp>
    </p:spTree>
    <p:extLst>
      <p:ext uri="{BB962C8B-B14F-4D97-AF65-F5344CB8AC3E}">
        <p14:creationId xmlns:p14="http://schemas.microsoft.com/office/powerpoint/2010/main" val="4045947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smtClean="0"/>
              <a:t>Light Duty v. Accommodation</a:t>
            </a:r>
            <a:endParaRPr lang="en-US" dirty="0"/>
          </a:p>
        </p:txBody>
      </p:sp>
      <p:sp>
        <p:nvSpPr>
          <p:cNvPr id="3" name="Content Placeholder 2"/>
          <p:cNvSpPr>
            <a:spLocks noGrp="1"/>
          </p:cNvSpPr>
          <p:nvPr>
            <p:ph idx="1"/>
          </p:nvPr>
        </p:nvSpPr>
        <p:spPr>
          <a:xfrm>
            <a:off x="304800" y="1447800"/>
            <a:ext cx="8458200" cy="4724400"/>
          </a:xfrm>
        </p:spPr>
        <p:txBody>
          <a:bodyPr/>
          <a:lstStyle/>
          <a:p>
            <a:r>
              <a:rPr lang="en-US" sz="2400" dirty="0" smtClean="0"/>
              <a:t>Light </a:t>
            </a:r>
            <a:r>
              <a:rPr lang="en-US" sz="2400" dirty="0"/>
              <a:t>duty is intended to keep the employee involved in the workplace </a:t>
            </a:r>
            <a:r>
              <a:rPr lang="en-US" sz="2400" dirty="0" smtClean="0"/>
              <a:t>while recuperating from an injury, usually a Worker’s Compensation injury.  It often involves “make work” and the employer can (and should) put a time limit on how long light duty will last.  </a:t>
            </a:r>
          </a:p>
          <a:p>
            <a:pPr marL="457200" lvl="1" indent="0">
              <a:buNone/>
            </a:pPr>
            <a:endParaRPr lang="en-US" dirty="0" smtClean="0"/>
          </a:p>
          <a:p>
            <a:r>
              <a:rPr lang="en-US" sz="2400" dirty="0" smtClean="0"/>
              <a:t>Reasonable accommodation involves changes to a job that the employer actually needs to have performed so that a person with a disability can perform the essential functions of the job.  The employer does not have a right to impose a time limit on how long the accommodation will last.  </a:t>
            </a:r>
            <a:endParaRPr lang="en-US" sz="2400" dirty="0"/>
          </a:p>
          <a:p>
            <a:endParaRPr lang="en-US" sz="1600" dirty="0"/>
          </a:p>
        </p:txBody>
      </p:sp>
    </p:spTree>
    <p:extLst>
      <p:ext uri="{BB962C8B-B14F-4D97-AF65-F5344CB8AC3E}">
        <p14:creationId xmlns:p14="http://schemas.microsoft.com/office/powerpoint/2010/main" val="2844162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Leave as Accommodation</a:t>
            </a:r>
            <a:endParaRPr lang="en-US" dirty="0"/>
          </a:p>
        </p:txBody>
      </p:sp>
      <p:sp>
        <p:nvSpPr>
          <p:cNvPr id="3" name="Content Placeholder 2"/>
          <p:cNvSpPr>
            <a:spLocks noGrp="1"/>
          </p:cNvSpPr>
          <p:nvPr>
            <p:ph idx="1"/>
          </p:nvPr>
        </p:nvSpPr>
        <p:spPr/>
        <p:txBody>
          <a:bodyPr/>
          <a:lstStyle/>
          <a:p>
            <a:r>
              <a:rPr lang="en-US" sz="2200" dirty="0" smtClean="0"/>
              <a:t>Exhaustion </a:t>
            </a:r>
            <a:r>
              <a:rPr lang="en-US" sz="2200" dirty="0"/>
              <a:t>of FMLA leave does not end the ADA reasonable accommodation analysis.  </a:t>
            </a:r>
            <a:endParaRPr lang="en-US" sz="2200" dirty="0" smtClean="0"/>
          </a:p>
          <a:p>
            <a:pPr lvl="1"/>
            <a:r>
              <a:rPr lang="en-US" sz="1800" dirty="0" smtClean="0"/>
              <a:t>If </a:t>
            </a:r>
            <a:r>
              <a:rPr lang="en-US" sz="1800" dirty="0"/>
              <a:t>additional leave is needed after exhausting FMLA leave, the parties have “left FMLA-land” and the request must be analyzed under the ADA (</a:t>
            </a:r>
            <a:r>
              <a:rPr lang="en-US" sz="1800" i="1" dirty="0"/>
              <a:t>i.e. </a:t>
            </a:r>
            <a:r>
              <a:rPr lang="en-US" sz="1800" dirty="0"/>
              <a:t>whether additional time off will create an “undue hardship” for the employer).	</a:t>
            </a:r>
          </a:p>
          <a:p>
            <a:r>
              <a:rPr lang="en-US" sz="2200" dirty="0"/>
              <a:t>Policies that automatically terminate an employee who cannot return to work after exhausting his/her maximum leave have been held to violate the ADA.</a:t>
            </a:r>
          </a:p>
          <a:p>
            <a:endParaRPr lang="en-US" dirty="0"/>
          </a:p>
        </p:txBody>
      </p:sp>
    </p:spTree>
    <p:extLst>
      <p:ext uri="{BB962C8B-B14F-4D97-AF65-F5344CB8AC3E}">
        <p14:creationId xmlns:p14="http://schemas.microsoft.com/office/powerpoint/2010/main" val="2720367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066800"/>
          </a:xfrm>
        </p:spPr>
        <p:txBody>
          <a:bodyPr/>
          <a:lstStyle/>
          <a:p>
            <a:r>
              <a:rPr lang="en-US" dirty="0" smtClean="0"/>
              <a:t>What If There Is No Way to Accommodate?</a:t>
            </a:r>
            <a:endParaRPr lang="en-US" dirty="0"/>
          </a:p>
        </p:txBody>
      </p:sp>
      <p:sp>
        <p:nvSpPr>
          <p:cNvPr id="3" name="Content Placeholder 2"/>
          <p:cNvSpPr>
            <a:spLocks noGrp="1"/>
          </p:cNvSpPr>
          <p:nvPr>
            <p:ph idx="1"/>
          </p:nvPr>
        </p:nvSpPr>
        <p:spPr>
          <a:xfrm>
            <a:off x="304800" y="1981200"/>
            <a:ext cx="8458200" cy="4114800"/>
          </a:xfrm>
        </p:spPr>
        <p:txBody>
          <a:bodyPr/>
          <a:lstStyle/>
          <a:p>
            <a:pPr marL="0" indent="0" algn="ctr">
              <a:buNone/>
            </a:pPr>
            <a:r>
              <a:rPr lang="en-US" dirty="0"/>
              <a:t>It may be that no accommodation will allow the employee to perform the “essential functions” of his or her job</a:t>
            </a:r>
            <a:r>
              <a:rPr lang="en-US" dirty="0" smtClean="0"/>
              <a:t>.</a:t>
            </a:r>
          </a:p>
          <a:p>
            <a:pPr marL="0" indent="0" algn="ctr">
              <a:buNone/>
            </a:pPr>
            <a:endParaRPr lang="en-US" dirty="0"/>
          </a:p>
          <a:p>
            <a:r>
              <a:rPr lang="en-US" sz="2400" dirty="0" smtClean="0"/>
              <a:t>The </a:t>
            </a:r>
            <a:r>
              <a:rPr lang="en-US" sz="2400" dirty="0"/>
              <a:t>employer decides what is an “essential function” of any particular position</a:t>
            </a:r>
            <a:r>
              <a:rPr lang="en-US" sz="2400" dirty="0" smtClean="0"/>
              <a:t>.</a:t>
            </a:r>
            <a:endParaRPr lang="en-US" sz="2400" dirty="0"/>
          </a:p>
          <a:p>
            <a:r>
              <a:rPr lang="en-US" sz="2400" dirty="0" smtClean="0"/>
              <a:t>It </a:t>
            </a:r>
            <a:r>
              <a:rPr lang="en-US" sz="2400" dirty="0"/>
              <a:t>is critical to define the “essential functions” of any job, through job descriptions and the like.</a:t>
            </a:r>
          </a:p>
          <a:p>
            <a:pPr marL="0" indent="0">
              <a:buNone/>
            </a:pPr>
            <a:endParaRPr lang="en-US" sz="1600" u="sng" dirty="0" smtClean="0"/>
          </a:p>
          <a:p>
            <a:pPr lvl="1"/>
            <a:endParaRPr lang="en-US" sz="1200" dirty="0" smtClean="0"/>
          </a:p>
          <a:p>
            <a:endParaRPr lang="en-US" dirty="0"/>
          </a:p>
        </p:txBody>
      </p:sp>
    </p:spTree>
    <p:extLst>
      <p:ext uri="{BB962C8B-B14F-4D97-AF65-F5344CB8AC3E}">
        <p14:creationId xmlns:p14="http://schemas.microsoft.com/office/powerpoint/2010/main" val="2622211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Sobering Statistics: ADA</a:t>
            </a:r>
            <a:endParaRPr lang="en-US" dirty="0"/>
          </a:p>
        </p:txBody>
      </p:sp>
      <p:sp>
        <p:nvSpPr>
          <p:cNvPr id="3" name="Content Placeholder 2"/>
          <p:cNvSpPr>
            <a:spLocks noGrp="1"/>
          </p:cNvSpPr>
          <p:nvPr>
            <p:ph idx="1"/>
          </p:nvPr>
        </p:nvSpPr>
        <p:spPr/>
        <p:txBody>
          <a:bodyPr/>
          <a:lstStyle/>
          <a:p>
            <a:r>
              <a:rPr lang="en-US" dirty="0" smtClean="0"/>
              <a:t>26,968 charges were filed with the EEOC in FY 2015 alleging disability discrimination.</a:t>
            </a:r>
          </a:p>
          <a:p>
            <a:pPr lvl="1"/>
            <a:r>
              <a:rPr lang="en-US" dirty="0" smtClean="0"/>
              <a:t>30.2% of all charges contained an allegation of disability discrimination.</a:t>
            </a:r>
          </a:p>
          <a:p>
            <a:pPr marL="457200" lvl="1" indent="0">
              <a:buNone/>
            </a:pPr>
            <a:endParaRPr lang="en-US" dirty="0" smtClean="0"/>
          </a:p>
          <a:p>
            <a:r>
              <a:rPr lang="en-US" dirty="0" smtClean="0"/>
              <a:t>$128.7 million in monetary benefits recovered in FY 2014 by EEOC for disability claims.  </a:t>
            </a:r>
          </a:p>
          <a:p>
            <a:endParaRPr lang="en-US" dirty="0" smtClean="0"/>
          </a:p>
          <a:p>
            <a:pPr marL="0" indent="0" algn="r">
              <a:buNone/>
            </a:pPr>
            <a:r>
              <a:rPr lang="en-US" sz="1600" dirty="0" smtClean="0"/>
              <a:t>Source:  </a:t>
            </a:r>
            <a:r>
              <a:rPr lang="en-US" sz="1600" dirty="0"/>
              <a:t>https://</a:t>
            </a:r>
            <a:r>
              <a:rPr lang="en-US" sz="1600" dirty="0" smtClean="0"/>
              <a:t>www.eeoc.gov/eeoc/statistics/enforcement</a:t>
            </a:r>
          </a:p>
          <a:p>
            <a:endParaRPr lang="en-US" dirty="0"/>
          </a:p>
        </p:txBody>
      </p:sp>
    </p:spTree>
    <p:extLst>
      <p:ext uri="{BB962C8B-B14F-4D97-AF65-F5344CB8AC3E}">
        <p14:creationId xmlns:p14="http://schemas.microsoft.com/office/powerpoint/2010/main" val="485807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0700" y="2190750"/>
            <a:ext cx="563880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053576" y="4974786"/>
            <a:ext cx="3124200" cy="584775"/>
          </a:xfrm>
          <a:prstGeom prst="rect">
            <a:avLst/>
          </a:prstGeom>
          <a:noFill/>
        </p:spPr>
        <p:txBody>
          <a:bodyPr wrap="square" rtlCol="0">
            <a:spAutoFit/>
          </a:bodyPr>
          <a:lstStyle/>
          <a:p>
            <a:pPr algn="ctr"/>
            <a:r>
              <a:rPr lang="en-US" sz="3200" dirty="0" smtClean="0">
                <a:solidFill>
                  <a:schemeClr val="bg1"/>
                </a:solidFill>
              </a:rPr>
              <a:t>www.askjan.org</a:t>
            </a:r>
            <a:endParaRPr lang="en-US" sz="3200" dirty="0">
              <a:solidFill>
                <a:schemeClr val="bg1"/>
              </a:solidFill>
            </a:endParaRPr>
          </a:p>
        </p:txBody>
      </p:sp>
      <p:sp>
        <p:nvSpPr>
          <p:cNvPr id="5" name="Title 4"/>
          <p:cNvSpPr>
            <a:spLocks noGrp="1"/>
          </p:cNvSpPr>
          <p:nvPr>
            <p:ph type="title"/>
          </p:nvPr>
        </p:nvSpPr>
        <p:spPr/>
        <p:txBody>
          <a:bodyPr/>
          <a:lstStyle/>
          <a:p>
            <a:r>
              <a:rPr lang="en-US" dirty="0" smtClean="0"/>
              <a:t>Before You Give Up …</a:t>
            </a:r>
            <a:endParaRPr lang="en-US" dirty="0"/>
          </a:p>
        </p:txBody>
      </p:sp>
    </p:spTree>
    <p:extLst>
      <p:ext uri="{BB962C8B-B14F-4D97-AF65-F5344CB8AC3E}">
        <p14:creationId xmlns:p14="http://schemas.microsoft.com/office/powerpoint/2010/main" val="1345063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and Affirmative Action</a:t>
            </a:r>
            <a:endParaRPr lang="en-US" dirty="0"/>
          </a:p>
        </p:txBody>
      </p:sp>
      <p:sp>
        <p:nvSpPr>
          <p:cNvPr id="3" name="Content Placeholder 2"/>
          <p:cNvSpPr>
            <a:spLocks noGrp="1"/>
          </p:cNvSpPr>
          <p:nvPr>
            <p:ph idx="1"/>
          </p:nvPr>
        </p:nvSpPr>
        <p:spPr>
          <a:xfrm>
            <a:off x="152400" y="1752600"/>
            <a:ext cx="5334000" cy="4267200"/>
          </a:xfrm>
        </p:spPr>
        <p:txBody>
          <a:bodyPr/>
          <a:lstStyle/>
          <a:p>
            <a:r>
              <a:rPr lang="en-US" dirty="0" smtClean="0"/>
              <a:t>Individuals </a:t>
            </a:r>
            <a:r>
              <a:rPr lang="en-US" dirty="0"/>
              <a:t>w</a:t>
            </a:r>
            <a:r>
              <a:rPr lang="en-US" dirty="0" smtClean="0"/>
              <a:t>ith Disabilities:</a:t>
            </a:r>
          </a:p>
          <a:p>
            <a:pPr lvl="1"/>
            <a:r>
              <a:rPr lang="en-US" dirty="0" smtClean="0"/>
              <a:t>Updated to be consistent with ADAAA</a:t>
            </a:r>
          </a:p>
          <a:p>
            <a:pPr lvl="1"/>
            <a:r>
              <a:rPr lang="en-US" dirty="0" smtClean="0"/>
              <a:t>Established 7% utilization goal</a:t>
            </a:r>
          </a:p>
          <a:p>
            <a:pPr lvl="1"/>
            <a:r>
              <a:rPr lang="en-US" dirty="0" smtClean="0"/>
              <a:t>Self-Identification:</a:t>
            </a:r>
          </a:p>
          <a:p>
            <a:pPr lvl="2"/>
            <a:r>
              <a:rPr lang="en-US" dirty="0" smtClean="0"/>
              <a:t>Pre-Offer and Post-Offer</a:t>
            </a:r>
          </a:p>
          <a:p>
            <a:pPr lvl="2"/>
            <a:r>
              <a:rPr lang="en-US" dirty="0" smtClean="0"/>
              <a:t>Employees at least once every 5 years</a:t>
            </a:r>
          </a:p>
          <a:p>
            <a:r>
              <a:rPr lang="en-US" dirty="0" smtClean="0"/>
              <a:t>OFCCP Checklist:</a:t>
            </a:r>
          </a:p>
          <a:p>
            <a:pPr lvl="1"/>
            <a:r>
              <a:rPr lang="en-US" sz="2000" dirty="0" smtClean="0"/>
              <a:t>www.dol.gov/ofccp/regs/compliance</a:t>
            </a:r>
            <a:endParaRPr lang="en-US" sz="2000" dirty="0"/>
          </a:p>
          <a:p>
            <a:endParaRPr lang="en-US"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399" y="2819400"/>
            <a:ext cx="3520867" cy="215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9107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Tips/Reminders</a:t>
            </a:r>
            <a:endParaRPr lang="en-US" dirty="0"/>
          </a:p>
        </p:txBody>
      </p:sp>
      <p:sp>
        <p:nvSpPr>
          <p:cNvPr id="3" name="Content Placeholder 2"/>
          <p:cNvSpPr>
            <a:spLocks noGrp="1"/>
          </p:cNvSpPr>
          <p:nvPr>
            <p:ph idx="1"/>
          </p:nvPr>
        </p:nvSpPr>
        <p:spPr/>
        <p:txBody>
          <a:bodyPr/>
          <a:lstStyle/>
          <a:p>
            <a:r>
              <a:rPr lang="en-US" sz="3200" dirty="0" smtClean="0"/>
              <a:t>The ADA does not protect an employee from discipline unrelated to the disability.</a:t>
            </a:r>
          </a:p>
          <a:p>
            <a:r>
              <a:rPr lang="en-US" sz="3200" dirty="0" smtClean="0"/>
              <a:t>Sound </a:t>
            </a:r>
            <a:r>
              <a:rPr lang="en-US" sz="3200" dirty="0"/>
              <a:t>documentation of the interactive process is key to preventing and defending </a:t>
            </a:r>
            <a:r>
              <a:rPr lang="en-US" sz="3200" dirty="0" smtClean="0"/>
              <a:t>ADA </a:t>
            </a:r>
            <a:r>
              <a:rPr lang="en-US" sz="3200" dirty="0"/>
              <a:t>claims.</a:t>
            </a:r>
          </a:p>
          <a:p>
            <a:endParaRPr lang="en-US" sz="2400" dirty="0"/>
          </a:p>
        </p:txBody>
      </p:sp>
    </p:spTree>
    <p:extLst>
      <p:ext uri="{BB962C8B-B14F-4D97-AF65-F5344CB8AC3E}">
        <p14:creationId xmlns:p14="http://schemas.microsoft.com/office/powerpoint/2010/main" val="10356898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6600" dirty="0" smtClean="0"/>
              <a:t>QUESTIONS?</a:t>
            </a:r>
            <a:endParaRPr lang="en-US" sz="6600" dirty="0"/>
          </a:p>
        </p:txBody>
      </p:sp>
    </p:spTree>
    <p:extLst>
      <p:ext uri="{BB962C8B-B14F-4D97-AF65-F5344CB8AC3E}">
        <p14:creationId xmlns:p14="http://schemas.microsoft.com/office/powerpoint/2010/main" val="1648521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Scenario 1</a:t>
            </a:r>
            <a:endParaRPr lang="en-US" dirty="0"/>
          </a:p>
        </p:txBody>
      </p:sp>
      <p:sp>
        <p:nvSpPr>
          <p:cNvPr id="3" name="Content Placeholder 2"/>
          <p:cNvSpPr>
            <a:spLocks noGrp="1"/>
          </p:cNvSpPr>
          <p:nvPr>
            <p:ph idx="1"/>
          </p:nvPr>
        </p:nvSpPr>
        <p:spPr>
          <a:xfrm>
            <a:off x="685800" y="1676400"/>
            <a:ext cx="7772400" cy="4191000"/>
          </a:xfrm>
        </p:spPr>
        <p:txBody>
          <a:bodyPr/>
          <a:lstStyle/>
          <a:p>
            <a:pPr marL="0" indent="0">
              <a:buNone/>
            </a:pPr>
            <a:r>
              <a:rPr lang="en-US" dirty="0" smtClean="0"/>
              <a:t>After being offered a position with the company, Jane headed over to the lab to complete her pre-employment drug screen.  Per company policy, the screen must be completed within 24 hours of the job offer.  You have just received a call from Jane advising that, because of her renal disease, she cannot do a urinalysis.</a:t>
            </a:r>
          </a:p>
          <a:p>
            <a:pPr marL="0" indent="0">
              <a:buNone/>
            </a:pPr>
            <a:endParaRPr lang="en-US" dirty="0"/>
          </a:p>
          <a:p>
            <a:pPr marL="0" indent="0">
              <a:buNone/>
            </a:pPr>
            <a:r>
              <a:rPr lang="en-US" dirty="0" smtClean="0"/>
              <a:t>What do you do?</a:t>
            </a:r>
            <a:endParaRPr lang="en-US" dirty="0"/>
          </a:p>
        </p:txBody>
      </p:sp>
    </p:spTree>
    <p:extLst>
      <p:ext uri="{BB962C8B-B14F-4D97-AF65-F5344CB8AC3E}">
        <p14:creationId xmlns:p14="http://schemas.microsoft.com/office/powerpoint/2010/main" val="2130669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Scenario 2</a:t>
            </a:r>
            <a:endParaRPr lang="en-US" dirty="0"/>
          </a:p>
        </p:txBody>
      </p:sp>
      <p:sp>
        <p:nvSpPr>
          <p:cNvPr id="3" name="Content Placeholder 2"/>
          <p:cNvSpPr>
            <a:spLocks noGrp="1"/>
          </p:cNvSpPr>
          <p:nvPr>
            <p:ph idx="1"/>
          </p:nvPr>
        </p:nvSpPr>
        <p:spPr>
          <a:xfrm>
            <a:off x="304800" y="1524000"/>
            <a:ext cx="8610600" cy="4572000"/>
          </a:xfrm>
        </p:spPr>
        <p:txBody>
          <a:bodyPr/>
          <a:lstStyle/>
          <a:p>
            <a:pPr marL="0" indent="0">
              <a:buNone/>
            </a:pPr>
            <a:r>
              <a:rPr lang="en-US" dirty="0" smtClean="0"/>
              <a:t>John has worked as a nurse aide for several years.  Recently, John suffered an on-the-job injury to his knee, which makes him too unstable to lift patients.  John’s doctor has released John to return to work, provided that he does not lift patients manually, but only with the help of a mechanical lift.  John’s supervisor says that using a mechanical lift every time is impractical and unrealistic.</a:t>
            </a:r>
          </a:p>
          <a:p>
            <a:pPr marL="0" indent="0">
              <a:buNone/>
            </a:pPr>
            <a:endParaRPr lang="en-US" dirty="0"/>
          </a:p>
          <a:p>
            <a:pPr marL="0" indent="0">
              <a:buNone/>
            </a:pPr>
            <a:r>
              <a:rPr lang="en-US" dirty="0" smtClean="0"/>
              <a:t>How do you solve this stand-off?</a:t>
            </a:r>
            <a:endParaRPr lang="en-US" dirty="0"/>
          </a:p>
        </p:txBody>
      </p:sp>
    </p:spTree>
    <p:extLst>
      <p:ext uri="{BB962C8B-B14F-4D97-AF65-F5344CB8AC3E}">
        <p14:creationId xmlns:p14="http://schemas.microsoft.com/office/powerpoint/2010/main" val="1147465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219200"/>
          </a:xfrm>
        </p:spPr>
        <p:txBody>
          <a:bodyPr/>
          <a:lstStyle/>
          <a:p>
            <a:pPr algn="l"/>
            <a:r>
              <a:rPr lang="en-US" dirty="0" smtClean="0"/>
              <a:t>Scenario 3	</a:t>
            </a:r>
            <a:endParaRPr lang="en-US" dirty="0"/>
          </a:p>
        </p:txBody>
      </p:sp>
      <p:sp>
        <p:nvSpPr>
          <p:cNvPr id="3" name="Content Placeholder 2"/>
          <p:cNvSpPr>
            <a:spLocks noGrp="1"/>
          </p:cNvSpPr>
          <p:nvPr>
            <p:ph idx="1"/>
          </p:nvPr>
        </p:nvSpPr>
        <p:spPr>
          <a:xfrm>
            <a:off x="228600" y="1295400"/>
            <a:ext cx="8534400" cy="4343400"/>
          </a:xfrm>
        </p:spPr>
        <p:txBody>
          <a:bodyPr/>
          <a:lstStyle/>
          <a:p>
            <a:pPr marL="0" indent="0">
              <a:buNone/>
            </a:pPr>
            <a:r>
              <a:rPr lang="en-US" dirty="0" smtClean="0"/>
              <a:t>Maria has provided a letter from her doctor advising that she suffered from chronic fatigue syndrome, which often causes insomnia.  Therefore, the doctor recommends that Maria have a flexible reporting time of between 8:30-9:00, rather than the standard 7:30 start time. Her supervisor asked Maria to provide more information from her doctor and delayed several weeks before bringing this to your attention because Maria did not provide the additional information.  Now, the CEO agrees that more information is needed.  Any problems? </a:t>
            </a:r>
            <a:endParaRPr lang="en-US" dirty="0"/>
          </a:p>
        </p:txBody>
      </p:sp>
    </p:spTree>
    <p:extLst>
      <p:ext uri="{BB962C8B-B14F-4D97-AF65-F5344CB8AC3E}">
        <p14:creationId xmlns:p14="http://schemas.microsoft.com/office/powerpoint/2010/main" val="22251137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Scenario 4</a:t>
            </a:r>
            <a:endParaRPr lang="en-US" dirty="0"/>
          </a:p>
        </p:txBody>
      </p:sp>
      <p:sp>
        <p:nvSpPr>
          <p:cNvPr id="3" name="Content Placeholder 2"/>
          <p:cNvSpPr>
            <a:spLocks noGrp="1"/>
          </p:cNvSpPr>
          <p:nvPr>
            <p:ph idx="1"/>
          </p:nvPr>
        </p:nvSpPr>
        <p:spPr>
          <a:xfrm>
            <a:off x="304800" y="1676400"/>
            <a:ext cx="8534400" cy="4495800"/>
          </a:xfrm>
        </p:spPr>
        <p:txBody>
          <a:bodyPr/>
          <a:lstStyle/>
          <a:p>
            <a:pPr marL="0" indent="0">
              <a:buNone/>
            </a:pPr>
            <a:r>
              <a:rPr lang="en-US" dirty="0" smtClean="0"/>
              <a:t>Frank had a bipolar incident several months, but he recently provided a note from his doctor that he is able to return to work without any restrictions or accommodations.  However, the doctor noted in his letter that a modification to Frank’s work hours could help reduce stress and be better for Frank.  Frank refuses to return to work unless his work hours are modified.</a:t>
            </a:r>
          </a:p>
          <a:p>
            <a:pPr marL="0" indent="0">
              <a:buNone/>
            </a:pPr>
            <a:endParaRPr lang="en-US" dirty="0" smtClean="0"/>
          </a:p>
          <a:p>
            <a:pPr marL="0" indent="0">
              <a:buNone/>
            </a:pPr>
            <a:r>
              <a:rPr lang="en-US" dirty="0" smtClean="0"/>
              <a:t>What do you do?</a:t>
            </a:r>
            <a:endParaRPr lang="en-US" dirty="0"/>
          </a:p>
        </p:txBody>
      </p:sp>
    </p:spTree>
    <p:extLst>
      <p:ext uri="{BB962C8B-B14F-4D97-AF65-F5344CB8AC3E}">
        <p14:creationId xmlns:p14="http://schemas.microsoft.com/office/powerpoint/2010/main" val="5416209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Scenario 5</a:t>
            </a:r>
            <a:endParaRPr lang="en-US" dirty="0"/>
          </a:p>
        </p:txBody>
      </p:sp>
      <p:sp>
        <p:nvSpPr>
          <p:cNvPr id="3" name="Content Placeholder 2"/>
          <p:cNvSpPr>
            <a:spLocks noGrp="1"/>
          </p:cNvSpPr>
          <p:nvPr>
            <p:ph idx="1"/>
          </p:nvPr>
        </p:nvSpPr>
        <p:spPr/>
        <p:txBody>
          <a:bodyPr/>
          <a:lstStyle/>
          <a:p>
            <a:pPr marL="0" indent="0">
              <a:buNone/>
            </a:pPr>
            <a:r>
              <a:rPr lang="en-US" dirty="0" smtClean="0"/>
              <a:t>Edna suffers from irritable bowel syndrome.  It has progressively gotten worse over the years, and Edna has raised concerns with you that she sometimes cannot get to the restroom in time.  She has asked that the company allow her to telecommute because of her condition.  The company’s policies do not allow telecommuting.</a:t>
            </a:r>
          </a:p>
          <a:p>
            <a:pPr marL="0" indent="0">
              <a:buNone/>
            </a:pPr>
            <a:r>
              <a:rPr lang="en-US" dirty="0" smtClean="0"/>
              <a:t>What do you do?</a:t>
            </a:r>
            <a:endParaRPr lang="en-US" dirty="0"/>
          </a:p>
        </p:txBody>
      </p:sp>
    </p:spTree>
    <p:extLst>
      <p:ext uri="{BB962C8B-B14F-4D97-AF65-F5344CB8AC3E}">
        <p14:creationId xmlns:p14="http://schemas.microsoft.com/office/powerpoint/2010/main" val="4259299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smtClean="0"/>
              <a:t/>
            </a:r>
            <a:br>
              <a:rPr lang="en-US" sz="6600" dirty="0" smtClean="0"/>
            </a:br>
            <a:r>
              <a:rPr lang="en-US" sz="6600" dirty="0" smtClean="0"/>
              <a:t>Thank You!</a:t>
            </a:r>
            <a:endParaRPr lang="en-US" sz="66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Randy Sparks</a:t>
            </a:r>
          </a:p>
          <a:p>
            <a:pPr marL="0" indent="0" algn="ctr">
              <a:buNone/>
            </a:pPr>
            <a:r>
              <a:rPr lang="en-US" dirty="0" smtClean="0"/>
              <a:t>rcsparks@kaufcan.com</a:t>
            </a:r>
          </a:p>
          <a:p>
            <a:pPr marL="0" indent="0" algn="ctr">
              <a:buNone/>
            </a:pPr>
            <a:r>
              <a:rPr lang="en-US" dirty="0" smtClean="0"/>
              <a:t>(804) 771-5709</a:t>
            </a:r>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1041065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Basics</a:t>
            </a:r>
            <a:endParaRPr lang="en-US" dirty="0"/>
          </a:p>
        </p:txBody>
      </p:sp>
      <p:sp>
        <p:nvSpPr>
          <p:cNvPr id="3" name="Content Placeholder 2"/>
          <p:cNvSpPr>
            <a:spLocks noGrp="1"/>
          </p:cNvSpPr>
          <p:nvPr>
            <p:ph idx="1"/>
          </p:nvPr>
        </p:nvSpPr>
        <p:spPr>
          <a:xfrm>
            <a:off x="381000" y="1752600"/>
            <a:ext cx="8458200" cy="4114800"/>
          </a:xfrm>
        </p:spPr>
        <p:txBody>
          <a:bodyPr/>
          <a:lstStyle/>
          <a:p>
            <a:r>
              <a:rPr lang="en-US" dirty="0" smtClean="0"/>
              <a:t>The ADA prohibits discrimination against “a qualified individual because of the disability of such individual.”</a:t>
            </a:r>
            <a:endParaRPr lang="en-US" sz="2000" dirty="0" smtClean="0"/>
          </a:p>
          <a:p>
            <a:r>
              <a:rPr lang="en-US" dirty="0" smtClean="0"/>
              <a:t>ADA’s 3-prong definition of “disability”:</a:t>
            </a:r>
          </a:p>
          <a:p>
            <a:pPr lvl="1"/>
            <a:r>
              <a:rPr lang="en-US" dirty="0" smtClean="0"/>
              <a:t>a physical or mental impairment that substantially limits one or more major life activities of such individual;</a:t>
            </a:r>
          </a:p>
          <a:p>
            <a:pPr lvl="1"/>
            <a:r>
              <a:rPr lang="en-US" dirty="0" smtClean="0"/>
              <a:t>a record of such an impairment; or</a:t>
            </a:r>
          </a:p>
          <a:p>
            <a:pPr lvl="1"/>
            <a:r>
              <a:rPr lang="en-US" dirty="0" smtClean="0"/>
              <a:t>being regarded as having such an impairment.</a:t>
            </a:r>
          </a:p>
          <a:p>
            <a:endParaRPr lang="en-US" sz="1800" dirty="0" smtClean="0"/>
          </a:p>
          <a:p>
            <a:endParaRPr lang="en-US" sz="1800" dirty="0" smtClean="0"/>
          </a:p>
          <a:p>
            <a:endParaRPr lang="en-US" dirty="0"/>
          </a:p>
        </p:txBody>
      </p:sp>
    </p:spTree>
    <p:extLst>
      <p:ext uri="{BB962C8B-B14F-4D97-AF65-F5344CB8AC3E}">
        <p14:creationId xmlns:p14="http://schemas.microsoft.com/office/powerpoint/2010/main" val="3276586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Association Discrimination</a:t>
            </a:r>
            <a:endParaRPr lang="en-US" dirty="0"/>
          </a:p>
        </p:txBody>
      </p:sp>
      <p:sp>
        <p:nvSpPr>
          <p:cNvPr id="3" name="Content Placeholder 2"/>
          <p:cNvSpPr>
            <a:spLocks noGrp="1"/>
          </p:cNvSpPr>
          <p:nvPr>
            <p:ph idx="1"/>
          </p:nvPr>
        </p:nvSpPr>
        <p:spPr>
          <a:xfrm>
            <a:off x="304800" y="1981200"/>
            <a:ext cx="8534400" cy="3657600"/>
          </a:xfrm>
        </p:spPr>
        <p:txBody>
          <a:bodyPr/>
          <a:lstStyle/>
          <a:p>
            <a:r>
              <a:rPr lang="en-US" dirty="0" smtClean="0"/>
              <a:t>ADA prohibits discrimination against person because of known relationship or association with disabled person.</a:t>
            </a:r>
          </a:p>
          <a:p>
            <a:pPr lvl="1"/>
            <a:r>
              <a:rPr lang="en-US" dirty="0" smtClean="0"/>
              <a:t>Does not have to be family member!</a:t>
            </a:r>
          </a:p>
          <a:p>
            <a:r>
              <a:rPr lang="en-US" dirty="0" smtClean="0"/>
              <a:t>Employer is not required to reasonably accommodate the disability of non-employee.</a:t>
            </a:r>
          </a:p>
          <a:p>
            <a:pPr lvl="1"/>
            <a:r>
              <a:rPr lang="en-US" dirty="0" smtClean="0"/>
              <a:t>Remember:  FMLA may require leave to care for disabled family member!</a:t>
            </a:r>
          </a:p>
          <a:p>
            <a:pPr marL="57150" indent="0">
              <a:buNone/>
            </a:pPr>
            <a:endParaRPr lang="en-US" dirty="0" smtClean="0"/>
          </a:p>
        </p:txBody>
      </p:sp>
    </p:spTree>
    <p:extLst>
      <p:ext uri="{BB962C8B-B14F-4D97-AF65-F5344CB8AC3E}">
        <p14:creationId xmlns:p14="http://schemas.microsoft.com/office/powerpoint/2010/main" val="4148312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Basics</a:t>
            </a:r>
            <a:endParaRPr lang="en-US" dirty="0"/>
          </a:p>
        </p:txBody>
      </p:sp>
      <p:sp>
        <p:nvSpPr>
          <p:cNvPr id="3" name="Content Placeholder 2"/>
          <p:cNvSpPr>
            <a:spLocks noGrp="1"/>
          </p:cNvSpPr>
          <p:nvPr>
            <p:ph idx="1"/>
          </p:nvPr>
        </p:nvSpPr>
        <p:spPr>
          <a:xfrm>
            <a:off x="381000" y="1676400"/>
            <a:ext cx="8458200" cy="4267200"/>
          </a:xfrm>
        </p:spPr>
        <p:txBody>
          <a:bodyPr/>
          <a:lstStyle/>
          <a:p>
            <a:r>
              <a:rPr lang="en-US" sz="2400" dirty="0" smtClean="0"/>
              <a:t>“Qualified Individual” = “</a:t>
            </a:r>
            <a:r>
              <a:rPr lang="en-US" sz="2400" dirty="0"/>
              <a:t>an individual who, with or without reasonable accommodation, can perform the essential functions of the employment position that such individual holds or desires</a:t>
            </a:r>
            <a:r>
              <a:rPr lang="en-US" sz="2400" dirty="0" smtClean="0"/>
              <a:t>.”</a:t>
            </a:r>
          </a:p>
          <a:p>
            <a:r>
              <a:rPr lang="en-US" sz="2400" dirty="0" smtClean="0"/>
              <a:t>“Reasonable </a:t>
            </a:r>
            <a:r>
              <a:rPr lang="en-US" sz="2400" dirty="0"/>
              <a:t>A</a:t>
            </a:r>
            <a:r>
              <a:rPr lang="en-US" sz="2400" dirty="0" smtClean="0"/>
              <a:t>ccommodation” may include: </a:t>
            </a:r>
          </a:p>
          <a:p>
            <a:pPr lvl="1"/>
            <a:r>
              <a:rPr lang="en-US" sz="2000" dirty="0"/>
              <a:t>M</a:t>
            </a:r>
            <a:r>
              <a:rPr lang="en-US" sz="2000" dirty="0" smtClean="0"/>
              <a:t>aking existing facilities used by employees readily accessible to and usable by individuals with disabilities; or  </a:t>
            </a:r>
          </a:p>
          <a:p>
            <a:pPr lvl="1"/>
            <a:r>
              <a:rPr lang="en-US" sz="2000" dirty="0"/>
              <a:t>J</a:t>
            </a:r>
            <a:r>
              <a:rPr lang="en-US" sz="2000" dirty="0" smtClean="0"/>
              <a:t>ob restructuring, part-time or modified work schedules; reassignment to a vacant position, acquisition or modification of equipment or devices; adjustment or modifications of examinations, training materials or policies; the provision of qualified readers or interpreters, or other similar accommodations.</a:t>
            </a:r>
            <a:endParaRPr lang="en-US" sz="2000" dirty="0"/>
          </a:p>
          <a:p>
            <a:endParaRPr lang="en-US" dirty="0"/>
          </a:p>
        </p:txBody>
      </p:sp>
    </p:spTree>
    <p:extLst>
      <p:ext uri="{BB962C8B-B14F-4D97-AF65-F5344CB8AC3E}">
        <p14:creationId xmlns:p14="http://schemas.microsoft.com/office/powerpoint/2010/main" val="1054777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066800"/>
          </a:xfrm>
        </p:spPr>
        <p:txBody>
          <a:bodyPr/>
          <a:lstStyle/>
          <a:p>
            <a:r>
              <a:rPr lang="en-US" dirty="0" smtClean="0"/>
              <a:t>ADA Basics</a:t>
            </a:r>
            <a:endParaRPr lang="en-US" dirty="0"/>
          </a:p>
        </p:txBody>
      </p:sp>
      <p:sp>
        <p:nvSpPr>
          <p:cNvPr id="3" name="Content Placeholder 2"/>
          <p:cNvSpPr>
            <a:spLocks noGrp="1"/>
          </p:cNvSpPr>
          <p:nvPr>
            <p:ph idx="1"/>
          </p:nvPr>
        </p:nvSpPr>
        <p:spPr>
          <a:xfrm>
            <a:off x="304800" y="1219200"/>
            <a:ext cx="8610600" cy="4572000"/>
          </a:xfrm>
        </p:spPr>
        <p:txBody>
          <a:bodyPr/>
          <a:lstStyle/>
          <a:p>
            <a:r>
              <a:rPr lang="en-US" sz="2400" dirty="0" smtClean="0"/>
              <a:t>An accommodation will not be deemed “reasonable” if it imposes an “undue hardship” on the employer.  </a:t>
            </a:r>
          </a:p>
          <a:p>
            <a:r>
              <a:rPr lang="en-US" sz="2400" dirty="0" smtClean="0"/>
              <a:t>“Undue </a:t>
            </a:r>
            <a:r>
              <a:rPr lang="en-US" sz="2400" dirty="0"/>
              <a:t>H</a:t>
            </a:r>
            <a:r>
              <a:rPr lang="en-US" sz="2400" dirty="0" smtClean="0"/>
              <a:t>ardship” = “an action requiring significant </a:t>
            </a:r>
            <a:r>
              <a:rPr lang="en-US" sz="2400" dirty="0"/>
              <a:t>difficulty or </a:t>
            </a:r>
            <a:r>
              <a:rPr lang="en-US" sz="2400" dirty="0" smtClean="0"/>
              <a:t>expense,” when considering, among other things:  </a:t>
            </a:r>
          </a:p>
          <a:p>
            <a:pPr lvl="1"/>
            <a:r>
              <a:rPr lang="en-US" sz="1800" dirty="0" smtClean="0"/>
              <a:t>the </a:t>
            </a:r>
            <a:r>
              <a:rPr lang="en-US" sz="1800" dirty="0"/>
              <a:t>nature and cost of the accommodation </a:t>
            </a:r>
            <a:r>
              <a:rPr lang="en-US" sz="1800" dirty="0" smtClean="0"/>
              <a:t>needed; </a:t>
            </a:r>
          </a:p>
          <a:p>
            <a:pPr lvl="1"/>
            <a:r>
              <a:rPr lang="en-US" sz="1800" dirty="0" smtClean="0"/>
              <a:t>the </a:t>
            </a:r>
            <a:r>
              <a:rPr lang="en-US" sz="1800" dirty="0"/>
              <a:t>overall financial resources of the </a:t>
            </a:r>
            <a:r>
              <a:rPr lang="en-US" sz="1800" dirty="0" smtClean="0"/>
              <a:t>facility, the number </a:t>
            </a:r>
            <a:r>
              <a:rPr lang="en-US" sz="1800" dirty="0"/>
              <a:t>of persons employed at </a:t>
            </a:r>
            <a:r>
              <a:rPr lang="en-US" sz="1800" dirty="0" smtClean="0"/>
              <a:t>the facility, the impact of </a:t>
            </a:r>
            <a:r>
              <a:rPr lang="en-US" sz="1800" dirty="0"/>
              <a:t>such accommodation </a:t>
            </a:r>
            <a:r>
              <a:rPr lang="en-US" sz="1800" dirty="0" smtClean="0"/>
              <a:t>on </a:t>
            </a:r>
            <a:r>
              <a:rPr lang="en-US" sz="1800" dirty="0"/>
              <a:t>the operation of the facility</a:t>
            </a:r>
            <a:r>
              <a:rPr lang="en-US" sz="1800" dirty="0" smtClean="0"/>
              <a:t>; </a:t>
            </a:r>
          </a:p>
          <a:p>
            <a:pPr lvl="1"/>
            <a:r>
              <a:rPr lang="en-US" sz="1800" dirty="0" smtClean="0"/>
              <a:t>the </a:t>
            </a:r>
            <a:r>
              <a:rPr lang="en-US" sz="1800" dirty="0"/>
              <a:t>overall financial resources of the </a:t>
            </a:r>
            <a:r>
              <a:rPr lang="en-US" sz="1800" dirty="0" smtClean="0"/>
              <a:t>entity, the </a:t>
            </a:r>
            <a:r>
              <a:rPr lang="en-US" sz="1800" dirty="0"/>
              <a:t>overall size of the </a:t>
            </a:r>
            <a:r>
              <a:rPr lang="en-US" sz="1800" dirty="0" smtClean="0"/>
              <a:t>business with </a:t>
            </a:r>
            <a:r>
              <a:rPr lang="en-US" sz="1800" dirty="0"/>
              <a:t>respect to the number </a:t>
            </a:r>
            <a:r>
              <a:rPr lang="en-US" sz="1800" dirty="0" smtClean="0"/>
              <a:t>of employees, the number of facilities, etc.; and </a:t>
            </a:r>
          </a:p>
          <a:p>
            <a:pPr lvl="1"/>
            <a:r>
              <a:rPr lang="en-US" sz="1800" dirty="0" smtClean="0"/>
              <a:t>the </a:t>
            </a:r>
            <a:r>
              <a:rPr lang="en-US" sz="1800" dirty="0"/>
              <a:t>type of operation </a:t>
            </a:r>
            <a:r>
              <a:rPr lang="en-US" sz="1800" dirty="0" smtClean="0"/>
              <a:t>of </a:t>
            </a:r>
            <a:r>
              <a:rPr lang="en-US" sz="1800" dirty="0"/>
              <a:t>the </a:t>
            </a:r>
            <a:r>
              <a:rPr lang="en-US" sz="1800" dirty="0" smtClean="0"/>
              <a:t>entity</a:t>
            </a:r>
            <a:r>
              <a:rPr lang="en-US" sz="1800" dirty="0"/>
              <a:t>, including the composition, structure, and functions of the workforce of such entity; the geographic separateness, administrative, or fiscal relationship of the facility </a:t>
            </a:r>
            <a:r>
              <a:rPr lang="en-US" sz="1800" dirty="0" smtClean="0"/>
              <a:t>in </a:t>
            </a:r>
            <a:r>
              <a:rPr lang="en-US" sz="1800" dirty="0"/>
              <a:t>question to the covered entity</a:t>
            </a:r>
            <a:r>
              <a:rPr lang="en-US" sz="1800" dirty="0" smtClean="0"/>
              <a:t>.</a:t>
            </a:r>
          </a:p>
        </p:txBody>
      </p:sp>
    </p:spTree>
    <p:extLst>
      <p:ext uri="{BB962C8B-B14F-4D97-AF65-F5344CB8AC3E}">
        <p14:creationId xmlns:p14="http://schemas.microsoft.com/office/powerpoint/2010/main" val="3687963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ADA Amendments Act (the “ADAAA”)</a:t>
            </a:r>
            <a:endParaRPr lang="en-US" dirty="0"/>
          </a:p>
        </p:txBody>
      </p:sp>
      <p:sp>
        <p:nvSpPr>
          <p:cNvPr id="3" name="Content Placeholder 2"/>
          <p:cNvSpPr>
            <a:spLocks noGrp="1"/>
          </p:cNvSpPr>
          <p:nvPr>
            <p:ph idx="1"/>
          </p:nvPr>
        </p:nvSpPr>
        <p:spPr>
          <a:xfrm>
            <a:off x="304800" y="1981200"/>
            <a:ext cx="8534400" cy="4038600"/>
          </a:xfrm>
        </p:spPr>
        <p:txBody>
          <a:bodyPr/>
          <a:lstStyle/>
          <a:p>
            <a:r>
              <a:rPr lang="en-US" dirty="0" smtClean="0"/>
              <a:t>Took effect on January 1, 2009.</a:t>
            </a:r>
          </a:p>
          <a:p>
            <a:r>
              <a:rPr lang="en-US" dirty="0"/>
              <a:t>What changed?</a:t>
            </a:r>
          </a:p>
          <a:p>
            <a:pPr lvl="1"/>
            <a:r>
              <a:rPr lang="en-US" sz="2000" dirty="0" smtClean="0"/>
              <a:t>Retained the </a:t>
            </a:r>
            <a:r>
              <a:rPr lang="en-US" sz="2000" dirty="0"/>
              <a:t>ADA’s 3-prong definition of “disability,” but altered the meanings of the following terms within the “disability” definition:</a:t>
            </a:r>
          </a:p>
          <a:p>
            <a:pPr lvl="2"/>
            <a:r>
              <a:rPr lang="en-US" sz="1800" dirty="0"/>
              <a:t>“substantially limits”</a:t>
            </a:r>
          </a:p>
          <a:p>
            <a:pPr lvl="2"/>
            <a:r>
              <a:rPr lang="en-US" sz="1800" dirty="0"/>
              <a:t>“major life activities”</a:t>
            </a:r>
          </a:p>
          <a:p>
            <a:pPr lvl="2"/>
            <a:r>
              <a:rPr lang="en-US" sz="1800" dirty="0"/>
              <a:t>“regarded as</a:t>
            </a:r>
            <a:r>
              <a:rPr lang="en-US" sz="1800" dirty="0" smtClean="0"/>
              <a:t>”</a:t>
            </a:r>
            <a:endParaRPr lang="en-US" sz="800" dirty="0"/>
          </a:p>
          <a:p>
            <a:pPr lvl="1"/>
            <a:r>
              <a:rPr lang="en-US" sz="2000" dirty="0"/>
              <a:t>A</a:t>
            </a:r>
            <a:r>
              <a:rPr lang="en-US" sz="2000" dirty="0" smtClean="0"/>
              <a:t>dded </a:t>
            </a:r>
            <a:r>
              <a:rPr lang="en-US" sz="2000" dirty="0"/>
              <a:t>a rule of construction that requires the term “disability” to be broadly construed – to the maximum extent permitted by the ADA. </a:t>
            </a:r>
          </a:p>
          <a:p>
            <a:endParaRPr lang="en-US" dirty="0" smtClean="0"/>
          </a:p>
          <a:p>
            <a:pPr lvl="1"/>
            <a:endParaRPr lang="en-US" dirty="0" smtClean="0"/>
          </a:p>
          <a:p>
            <a:endParaRPr lang="en-US" dirty="0"/>
          </a:p>
        </p:txBody>
      </p:sp>
    </p:spTree>
    <p:extLst>
      <p:ext uri="{BB962C8B-B14F-4D97-AF65-F5344CB8AC3E}">
        <p14:creationId xmlns:p14="http://schemas.microsoft.com/office/powerpoint/2010/main" val="3805807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“Regarded As”</a:t>
            </a:r>
            <a:endParaRPr lang="en-US" dirty="0"/>
          </a:p>
        </p:txBody>
      </p:sp>
      <p:sp>
        <p:nvSpPr>
          <p:cNvPr id="3" name="Content Placeholder 2"/>
          <p:cNvSpPr>
            <a:spLocks noGrp="1"/>
          </p:cNvSpPr>
          <p:nvPr>
            <p:ph idx="1"/>
          </p:nvPr>
        </p:nvSpPr>
        <p:spPr>
          <a:xfrm>
            <a:off x="381000" y="1981200"/>
            <a:ext cx="8077200" cy="3657600"/>
          </a:xfrm>
        </p:spPr>
        <p:txBody>
          <a:bodyPr/>
          <a:lstStyle/>
          <a:p>
            <a:r>
              <a:rPr lang="en-US" sz="2400" dirty="0" smtClean="0"/>
              <a:t>Prior court decisions required a plaintiff to show that he or she was “regarded as” being substantially limited in a major life activity.</a:t>
            </a:r>
          </a:p>
          <a:p>
            <a:pPr marL="0" indent="0">
              <a:buNone/>
            </a:pPr>
            <a:endParaRPr lang="en-US" sz="2400" dirty="0" smtClean="0"/>
          </a:p>
          <a:p>
            <a:r>
              <a:rPr lang="en-US" sz="2400" dirty="0" smtClean="0"/>
              <a:t>Under the ADAAA, a plaintiff must only show that he or she was “subjected to an action prohibited under this chapter because of an actual or perceived physical or mental impairment whether or not the impairment limits or is perceived to limit a major life activity.”</a:t>
            </a:r>
          </a:p>
          <a:p>
            <a:endParaRPr lang="en-US" sz="1600" dirty="0" smtClean="0"/>
          </a:p>
        </p:txBody>
      </p:sp>
    </p:spTree>
    <p:extLst>
      <p:ext uri="{BB962C8B-B14F-4D97-AF65-F5344CB8AC3E}">
        <p14:creationId xmlns:p14="http://schemas.microsoft.com/office/powerpoint/2010/main" val="3417270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“Substantial Limitation”</a:t>
            </a:r>
            <a:endParaRPr lang="en-US" dirty="0"/>
          </a:p>
        </p:txBody>
      </p:sp>
      <p:sp>
        <p:nvSpPr>
          <p:cNvPr id="3" name="Content Placeholder 2"/>
          <p:cNvSpPr>
            <a:spLocks noGrp="1"/>
          </p:cNvSpPr>
          <p:nvPr>
            <p:ph idx="1"/>
          </p:nvPr>
        </p:nvSpPr>
        <p:spPr>
          <a:xfrm>
            <a:off x="228600" y="1676400"/>
            <a:ext cx="8610600" cy="4114800"/>
          </a:xfrm>
        </p:spPr>
        <p:txBody>
          <a:bodyPr/>
          <a:lstStyle/>
          <a:p>
            <a:r>
              <a:rPr lang="en-US" sz="2000" dirty="0" smtClean="0"/>
              <a:t>The ADAAA does not include a new definition of “substantial limitation.” However, the EEOC guidance includes “rules of construction” to assist in the analysis.</a:t>
            </a:r>
          </a:p>
          <a:p>
            <a:pPr lvl="1"/>
            <a:r>
              <a:rPr lang="en-US" sz="2200" dirty="0" smtClean="0"/>
              <a:t>The term must be broadly construed “in favor of expansive coverage” and is “not meant to be a demanding standard.”</a:t>
            </a:r>
          </a:p>
          <a:p>
            <a:pPr lvl="1"/>
            <a:r>
              <a:rPr lang="en-US" sz="2200" dirty="0" smtClean="0"/>
              <a:t>The “substantial limitation” determination must be made without regard to corrective measures (except eyeglasses and contacts)</a:t>
            </a:r>
          </a:p>
          <a:p>
            <a:pPr lvl="1"/>
            <a:r>
              <a:rPr lang="en-US" sz="2200" dirty="0" smtClean="0"/>
              <a:t>Impairments that are episodic or in remission can still be covered if they substantially limit a life activity when active (</a:t>
            </a:r>
            <a:r>
              <a:rPr lang="en-US" sz="2200" i="1" dirty="0" smtClean="0"/>
              <a:t>i.e. </a:t>
            </a:r>
            <a:r>
              <a:rPr lang="en-US" sz="2200" dirty="0" smtClean="0"/>
              <a:t>epilepsy, major depressive disorder, diabetes, asthma).</a:t>
            </a:r>
          </a:p>
          <a:p>
            <a:pPr lvl="2"/>
            <a:endParaRPr lang="en-US" dirty="0"/>
          </a:p>
        </p:txBody>
      </p:sp>
    </p:spTree>
    <p:extLst>
      <p:ext uri="{BB962C8B-B14F-4D97-AF65-F5344CB8AC3E}">
        <p14:creationId xmlns:p14="http://schemas.microsoft.com/office/powerpoint/2010/main" val="1567753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K&amp;C">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2</TotalTime>
  <Words>1960</Words>
  <Application>Microsoft Office PowerPoint</Application>
  <PresentationFormat>On-screen Show (4:3)</PresentationFormat>
  <Paragraphs>179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K&amp;C</vt:lpstr>
      <vt:lpstr>The Americans with Disabilities Act:   How to Avoid Being a Respondent or Defendant  VEC 2016 Employer Conference </vt:lpstr>
      <vt:lpstr>Sobering Statistics: ADA</vt:lpstr>
      <vt:lpstr>ADA Basics</vt:lpstr>
      <vt:lpstr>ADA Association Discrimination</vt:lpstr>
      <vt:lpstr>ADA Basics</vt:lpstr>
      <vt:lpstr>ADA Basics</vt:lpstr>
      <vt:lpstr>The ADA Amendments Act (the “ADAAA”)</vt:lpstr>
      <vt:lpstr>“Regarded As”</vt:lpstr>
      <vt:lpstr>“Substantial Limitation”</vt:lpstr>
      <vt:lpstr>Summers v. Altarum Institute (4th Circuit)</vt:lpstr>
      <vt:lpstr>What is the Practical Effect of the ADAAA?</vt:lpstr>
      <vt:lpstr>What is the Practical Effect of the ADAAA?</vt:lpstr>
      <vt:lpstr>Accommodation Requests</vt:lpstr>
      <vt:lpstr>Interactive Process</vt:lpstr>
      <vt:lpstr>Interactive Process</vt:lpstr>
      <vt:lpstr>ADA: Corrective Measures</vt:lpstr>
      <vt:lpstr>Light Duty v. Accommodation</vt:lpstr>
      <vt:lpstr>Leave as Accommodation</vt:lpstr>
      <vt:lpstr>What If There Is No Way to Accommodate?</vt:lpstr>
      <vt:lpstr>Before You Give Up …</vt:lpstr>
      <vt:lpstr>ADA and Affirmative Action</vt:lpstr>
      <vt:lpstr>Practical Tips/Reminders</vt:lpstr>
      <vt:lpstr>QUESTIONS?</vt:lpstr>
      <vt:lpstr>Scenario 1</vt:lpstr>
      <vt:lpstr>Scenario 2</vt:lpstr>
      <vt:lpstr>Scenario 3 </vt:lpstr>
      <vt:lpstr>Scenario 4</vt:lpstr>
      <vt:lpstr>Scenario 5</vt:lpstr>
      <vt:lpstr> 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Admin Curtis Williams</dc:creator>
  <cp:lastModifiedBy>Thomas G. Garner</cp:lastModifiedBy>
  <cp:revision>2</cp:revision>
  <dcterms:created xsi:type="dcterms:W3CDTF">2016-08-05T12:24:09Z</dcterms:created>
  <dcterms:modified xsi:type="dcterms:W3CDTF">2016-08-22T15:11:37Z</dcterms:modified>
  <cp:version>0</cp:version>
</cp:coreProperties>
</file>